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57" r:id="rId5"/>
    <p:sldId id="260" r:id="rId6"/>
    <p:sldId id="270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F91A-5007-4D94-BD60-D4430FE782F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8FFD-344A-481B-8277-63C05D91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https://yle.fi/aihe/artikkeli/2006/10/11/mihin-nyt-pojat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0:30 min </a:t>
            </a:r>
            <a:r>
              <a:rPr lang="en-US" dirty="0"/>
              <a:t>- 1:15 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8FFD-344A-481B-8277-63C05D910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78FFD-344A-481B-8277-63C05D910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2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8B8B72E-713C-4FAE-83EE-57B4B68CA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DE39A3D2-1BB0-45F3-BA45-B58E11963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7C7B947-6682-47D2-A6AC-C9CF41F1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58D8-399C-481D-9683-6BCDFE1B2CC1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816A1C24-D04B-4D63-A62F-CF9CCE29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C37E070-6BF8-45A0-A880-2FDCCBDB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0E36D00-51C7-43F4-86D6-9FBC2643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D4093882-9BF9-4894-8794-66302C720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DA52720-5E71-41A7-BBC6-58F20E34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4B21-BE64-4A6A-9180-3D3DC1A563D6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A3A4EA08-25B5-44DC-AC9C-0ABC7029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51014271-2060-4AB3-88F1-89F1C09E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9C937477-927A-4262-929B-37D26E61D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C93EEE74-12E2-4F5C-BE1E-53E0B1F02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BCC4D869-ABBD-4F24-B771-6F58DB0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24CB-4463-4518-8463-8FE39A853742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C61B766-6C55-4B15-BC05-ADD91C50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4CF0D91-81C7-4E1E-9DF9-70B01AB4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F5494E9-2276-4AA7-8EFC-E95FAB73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4113CD0-7904-46B1-9B4B-2885E1E0D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D60A3B2-4968-428F-A11D-56D1454A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D4857D28-2D5F-4130-BA94-EF999A47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A1B221A8-FEC1-4455-99D4-E3487628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10CB526-45A0-460E-A046-9B40744C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0A78159B-44D8-4BFF-BD67-54BCD1FD0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74E9ED7-29E8-4E82-B994-0E2C7598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211A-8105-4B91-A235-A78F7AC8C87E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A8EB4715-AF28-43F2-83FB-9E20B118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AA3F0F9-7C73-4CF7-8564-FAFB7697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4EF70FD-0C07-489B-B0F0-F05423EF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99A0F0F-EC2B-4A23-969C-97A9C248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487DFD77-067E-47BE-905F-55C44FB7F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14408143-1C3A-49B9-9796-F1CB6BA3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CB2-3785-4800-ABA6-892FDBC21F9C}" type="datetime1">
              <a:rPr lang="fi-FI" smtClean="0"/>
              <a:t>27.9.2018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953B23D0-A5BA-43A2-8F27-35147BFC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63F81AAA-7F5B-4638-8321-68AD2AE4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708C6A0-E1B7-4A26-AE2F-D79EFC86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D9792E7F-32E3-4456-8BD5-671EEA47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DE3C37B8-C2CB-48BA-BAC1-6DAE36BF3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D7ED8537-5012-49B1-87AB-5F1E7139E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288621E5-E0C0-4ACC-8748-1C36BB71D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C57A3247-6AD9-41BB-AF42-560CA497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613B-95DA-42F6-8A5E-0C35D8169AF6}" type="datetime1">
              <a:rPr lang="fi-FI" smtClean="0"/>
              <a:t>27.9.2018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931865EB-FD2A-4F03-AB55-E8D2258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CC91B286-E4C3-4C5E-B0EC-DEB64348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EF72C97-55E8-44DC-8574-F50E6B93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DE146CE6-E620-4BE5-B324-B07E11DD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C44C-65C9-42DD-AAB7-71F47D658586}" type="datetime1">
              <a:rPr lang="fi-FI" smtClean="0"/>
              <a:t>27.9.2018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E61BB811-B50B-422B-ACE6-1872EBD0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28D7BAB1-69A5-477A-B1E6-296A24E4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F9E4AD76-577E-4582-96A3-CFA3CEE4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300-998B-4B6F-A6A5-D18B332C0111}" type="datetime1">
              <a:rPr lang="fi-FI" smtClean="0"/>
              <a:t>27.9.2018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95631A15-69D9-4D53-A89E-98DA22E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37E66E27-5E3E-4668-AE87-99C2A7C3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C414A22-813B-4D75-8ADC-2170101E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BE793A8-6904-4067-917E-2484A6D6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86AEC9D6-1AB0-4B31-977F-03D5FD594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5730ED4F-84EE-4224-BB19-07F69293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44F6-AAE7-4F67-B8C6-9EA50C265982}" type="datetime1">
              <a:rPr lang="fi-FI" smtClean="0"/>
              <a:t>27.9.2018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F3FCB42D-A9B3-4EF1-8B1E-01ABCEE1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69B258B7-D543-42C5-91F1-C0150091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2815B3C-D84D-480B-89EB-9478BF70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FA9DF115-5B24-4195-8E10-AD0F6E106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A17D1B72-3B80-4862-ADC0-9D68F9F77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7D2CE756-DDFD-421A-8C60-5FE0B024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567-34D9-4A4F-A68F-C3EFACD1E567}" type="datetime1">
              <a:rPr lang="fi-FI" smtClean="0"/>
              <a:t>27.9.2018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996940B1-934F-4D47-9167-443EF7F1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E6E3D4E7-469A-4F2B-8FCF-A1B5B473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A553862A-1129-4508-B490-D9FB326BA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1125DBF2-FF94-4864-9ED4-979B7B77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DC0AB90-5143-4839-AFB8-1E43580EB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27FE-7C40-44BB-816C-9C0A76567CDE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6ED51BEB-FBCB-4B16-A1AD-BF2B4E7DD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2770D1E6-E436-4752-A73F-A40EAEC39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AE0C-4F00-4FE3-A578-3F738ED95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C740166-2B85-4A49-8863-87473FB23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Mahdollisia tulevaisuuksia muuttuvassa maailmassa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87D60BDB-9A5F-4ABD-8BA4-90E6903CD2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sz="3200" dirty="0"/>
          </a:p>
          <a:p>
            <a:r>
              <a:rPr lang="fi-FI" sz="3200" dirty="0"/>
              <a:t>Helsinkiläisnuorten työ- ja koulutussuunnitelmia 1950-1960-luvulla</a:t>
            </a:r>
            <a:endParaRPr lang="en-US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D5AD113-3AB6-4548-8E3E-074E4CEA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820F-9B3B-4EEC-8CF8-334C44FF68A6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570D190-61F2-4258-B0F0-54CDF8F1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B9049A2-F24F-45DA-8AAB-285CB050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Tyttöjen ja poikien alat</a:t>
            </a:r>
            <a:endParaRPr lang="en-US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xmlns="" id="{23251A64-2578-46F9-AFA0-89F8AB359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9505"/>
            <a:ext cx="5181600" cy="3324477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xmlns="" id="{69A38AAE-41E9-4AC0-9168-50456F300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5255"/>
            <a:ext cx="5181600" cy="3252977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AEE35306-9E72-4022-965F-A9D2085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5CB2-3785-4800-ABA6-892FDBC21F9C}" type="datetime1">
              <a:rPr lang="fi-FI" smtClean="0"/>
              <a:t>27.9.2018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BDBF8E26-B71C-486D-B29D-219D4199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89C537EB-4EBB-4E81-8F39-342E2A0F1BDE}"/>
              </a:ext>
            </a:extLst>
          </p:cNvPr>
          <p:cNvSpPr txBox="1"/>
          <p:nvPr/>
        </p:nvSpPr>
        <p:spPr>
          <a:xfrm>
            <a:off x="6134100" y="5838825"/>
            <a:ext cx="627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Kuvat: Helsingin kaupunginarkisto, Mäkelän kansakoulu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3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026009A-96AA-4778-A64D-B6273258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Sukupuolittuneet suunnitelmat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C19DBBA-056B-42B8-B8FF-DA41F66264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Kansakoulupojat</a:t>
            </a:r>
          </a:p>
          <a:p>
            <a:pPr lvl="1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Autoala</a:t>
            </a:r>
          </a:p>
          <a:p>
            <a:pPr lvl="1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Metalliala</a:t>
            </a:r>
          </a:p>
          <a:p>
            <a:pPr lvl="1"/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Sähköala</a:t>
            </a:r>
          </a:p>
          <a:p>
            <a:pPr lvl="1"/>
            <a:endParaRPr lang="fi-FI" dirty="0">
              <a:solidFill>
                <a:srgbClr val="002060"/>
              </a:solidFill>
            </a:endParaRPr>
          </a:p>
          <a:p>
            <a:r>
              <a:rPr lang="fi-FI" dirty="0">
                <a:solidFill>
                  <a:srgbClr val="002060"/>
                </a:solidFill>
              </a:rPr>
              <a:t>Oppikoulupojat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Tekniikan ala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C79AC122-AA5B-4C1D-9DF1-3475617D24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Kansakoulutytöt</a:t>
            </a:r>
          </a:p>
          <a:p>
            <a:pPr lvl="1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Kaupan ala</a:t>
            </a:r>
          </a:p>
          <a:p>
            <a:pPr lvl="1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Konttoriala</a:t>
            </a:r>
          </a:p>
          <a:p>
            <a:pPr lvl="1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Lastenhoito</a:t>
            </a:r>
          </a:p>
          <a:p>
            <a:pPr lvl="1"/>
            <a:endParaRPr lang="fi-FI" dirty="0">
              <a:solidFill>
                <a:srgbClr val="C00000"/>
              </a:solidFill>
            </a:endParaRPr>
          </a:p>
          <a:p>
            <a:r>
              <a:rPr lang="fi-FI" dirty="0">
                <a:solidFill>
                  <a:srgbClr val="C00000"/>
                </a:solidFill>
              </a:rPr>
              <a:t>Oppikoulutytöt</a:t>
            </a:r>
          </a:p>
          <a:p>
            <a:pPr lvl="1"/>
            <a:r>
              <a:rPr lang="fi-FI" dirty="0">
                <a:solidFill>
                  <a:srgbClr val="C00000"/>
                </a:solidFill>
              </a:rPr>
              <a:t>Opettaja</a:t>
            </a:r>
          </a:p>
          <a:p>
            <a:pPr lvl="1"/>
            <a:r>
              <a:rPr lang="fi-FI" dirty="0">
                <a:solidFill>
                  <a:srgbClr val="C00000"/>
                </a:solidFill>
              </a:rPr>
              <a:t>Taideala</a:t>
            </a:r>
          </a:p>
          <a:p>
            <a:pPr lvl="1"/>
            <a:r>
              <a:rPr lang="fi-FI" dirty="0">
                <a:solidFill>
                  <a:srgbClr val="C00000"/>
                </a:solidFill>
              </a:rPr>
              <a:t>Konttoriala</a:t>
            </a:r>
          </a:p>
        </p:txBody>
      </p:sp>
    </p:spTree>
    <p:extLst>
      <p:ext uri="{BB962C8B-B14F-4D97-AF65-F5344CB8AC3E}">
        <p14:creationId xmlns:p14="http://schemas.microsoft.com/office/powerpoint/2010/main" val="47675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3EB9A17-96A7-469D-9203-C00DC191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Nopeasti modernisoituva Suomi</a:t>
            </a:r>
            <a:endParaRPr lang="en-US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xmlns="" id="{9EC85078-FF7F-4752-A92B-B20D6A4E7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543026"/>
            <a:ext cx="7686675" cy="4596631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07B68BC2-68E9-4A11-9604-98D5E5D7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9900C86-19CA-4A63-9129-496AD2F2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1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4B41748-6A1C-4ACB-A56F-475B311C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Ammattitaidon merkityksen kasvu</a:t>
            </a:r>
            <a:endParaRPr lang="en-US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xmlns="" id="{FC293527-BC08-4EC9-A265-052304F1D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86" y="1577175"/>
            <a:ext cx="6719887" cy="4524382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05DEF58-7AC0-4EF5-8DDB-72667CF0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41E86818-B428-44A7-8F4B-EE04BCDC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4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0A38C36-35E3-478E-B1EE-3A286E36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Ammatinvalinnanohjaus muuttuu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75BDD14C-3BB0-4E78-998D-395C6632AB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Suoraviivaisten ratkaisujen hakemisesta laaja-alaisempaan pohdintaan</a:t>
            </a:r>
          </a:p>
          <a:p>
            <a:endParaRPr lang="fi-FI" dirty="0"/>
          </a:p>
          <a:p>
            <a:r>
              <a:rPr lang="fi-FI" dirty="0"/>
              <a:t>Nuori itse nousee päättäjäksi ja toimijaksi</a:t>
            </a:r>
          </a:p>
          <a:p>
            <a:endParaRPr lang="fi-FI" dirty="0"/>
          </a:p>
          <a:p>
            <a:r>
              <a:rPr lang="fi-FI" dirty="0"/>
              <a:t>Epämieluisan vaihtoehdon torjumisesta epärealistiseenkin haaveiluun</a:t>
            </a:r>
            <a:endParaRPr lang="en-US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4A8AFFFA-A4B5-41FE-8F07-C82C58DB45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23F7100-75CB-4423-90CC-8F95A25D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09C9DBF-AFBD-4527-B77B-6EE22C9E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pic>
        <p:nvPicPr>
          <p:cNvPr id="7" name="Sisällön paikkamerkki 8">
            <a:extLst>
              <a:ext uri="{FF2B5EF4-FFF2-40B4-BE49-F238E27FC236}">
                <a16:creationId xmlns:a16="http://schemas.microsoft.com/office/drawing/2014/main" xmlns="" id="{6AC951CA-04A4-43C2-B370-A760779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30" y="1693863"/>
            <a:ext cx="3145045" cy="44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3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6389CC3-8730-4BBC-85B9-02086A31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Nuorten laajentuva odotushorisontti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DEDE15EE-8A52-49F0-8E74-E9A9464D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Yhteiskuntaluokan vaikutus suunnitelmia ohjaavana tekijänä heikkeni</a:t>
            </a:r>
          </a:p>
          <a:p>
            <a:endParaRPr lang="fi-FI" dirty="0"/>
          </a:p>
          <a:p>
            <a:r>
              <a:rPr lang="fi-FI" dirty="0"/>
              <a:t>Jäykät sukupuoliroolit kyseenalaistuivat 1960-luvun lopulla</a:t>
            </a:r>
          </a:p>
          <a:p>
            <a:endParaRPr lang="fi-FI" dirty="0"/>
          </a:p>
          <a:p>
            <a:r>
              <a:rPr lang="fi-FI" dirty="0"/>
              <a:t>Suunnitelmien fokus siirtyi työnteosta koulutukseen</a:t>
            </a:r>
          </a:p>
          <a:p>
            <a:endParaRPr lang="fi-FI" dirty="0"/>
          </a:p>
          <a:p>
            <a:r>
              <a:rPr lang="fi-FI" dirty="0"/>
              <a:t>Varma valitseminen vaihtui epävarmuuteen, </a:t>
            </a:r>
            <a:r>
              <a:rPr lang="fi-FI"/>
              <a:t>vaihtoehdottomuudesta siirryttiin (</a:t>
            </a:r>
            <a:r>
              <a:rPr lang="fi-FI" dirty="0"/>
              <a:t>ainakin näennäiseen) vaihtoehtojen runsauteen</a:t>
            </a:r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59585B7-8BAA-4A41-AEFB-6C31E44A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2A2FD1FE-05FB-4719-A1D2-B9B4EF573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EBAEA17E-7088-45A2-A6F3-5F0CDEF1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300-998B-4B6F-A6A5-D18B332C0111}" type="datetime1">
              <a:rPr lang="fi-FI" smtClean="0"/>
              <a:t>27.9.2018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B5823996-6A0B-403F-9EC0-4A8F7AA9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45001E27-CBA9-4906-8423-6384AFC6D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00012"/>
            <a:ext cx="8285651" cy="61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4D2FFC7-9AB4-4064-AF98-DCF816B5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Ammatinvalinnanohjauksen taustaa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E5E69F3-3080-4274-BA26-0720CE1B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v. 1936 työnvälityslaki: ”oikea ihminen oikealle paikalle” -periaate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Helsingissä ohjaustoiminta kehittyi nopeimmin, suurin tarve</a:t>
            </a:r>
          </a:p>
          <a:p>
            <a:pPr lvl="1"/>
            <a:r>
              <a:rPr lang="fi-FI" dirty="0"/>
              <a:t>Nuoriso-osasto 1937</a:t>
            </a:r>
          </a:p>
          <a:p>
            <a:pPr lvl="1"/>
            <a:r>
              <a:rPr lang="fi-FI" dirty="0"/>
              <a:t>Ammatinvalinnanohjaajan säännölliset vastaanottoajat 1939</a:t>
            </a:r>
          </a:p>
          <a:p>
            <a:pPr lvl="1"/>
            <a:endParaRPr lang="fi-FI" dirty="0"/>
          </a:p>
          <a:p>
            <a:r>
              <a:rPr lang="fi-FI" dirty="0"/>
              <a:t>Järjestelmällinen neuvonta- ja ohjaustoiminta</a:t>
            </a:r>
          </a:p>
          <a:p>
            <a:pPr lvl="1"/>
            <a:r>
              <a:rPr lang="fi-FI" dirty="0"/>
              <a:t>Kansakoululaisille 1946</a:t>
            </a:r>
          </a:p>
          <a:p>
            <a:pPr lvl="1"/>
            <a:r>
              <a:rPr lang="fi-FI" dirty="0"/>
              <a:t>Oppikoululaisille 1949</a:t>
            </a:r>
          </a:p>
          <a:p>
            <a:pPr lvl="1"/>
            <a:endParaRPr lang="fi-FI" dirty="0"/>
          </a:p>
          <a:p>
            <a:r>
              <a:rPr lang="fi-FI" dirty="0"/>
              <a:t>Tiedotus – henkilökohtainen ohjaus – työnvälitys – jälkitarkkailu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5EC7E26-2995-4C98-B992-4C53FF0B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61AA681-A59E-4026-BE80-1CBE7441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E99B233-2FAD-400A-AB59-B033B372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5127895-B1A1-472D-BF94-C12FF20F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EDD4A10-DAB4-43EC-92D7-722F85C6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845E2CCF-850E-470C-89DA-757279D4E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60" y="180974"/>
            <a:ext cx="4694750" cy="6171324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xmlns="" id="{A58B6899-78B7-45EE-A128-EF3D60DB2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4497" y="180974"/>
            <a:ext cx="4691178" cy="61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876A83D-B281-49F8-9294-669D266F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xmlns="" id="{BC8D0A1B-0CD3-4691-9F3D-8EA99A44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68597"/>
            <a:ext cx="10448925" cy="5632960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365D60D8-01D5-40CA-9314-535FFD66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1C342AE-8E76-48E2-BDC9-FD4E3C9C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D87CCAA-707C-44AF-B9D1-41637E60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kantavaa teemaa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8F8CF59-021A-4994-94E5-BE57711B8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Perhetausta &gt; ammattiasema, kouluttautumismahdollisuudet</a:t>
            </a:r>
          </a:p>
          <a:p>
            <a:pPr lvl="1"/>
            <a:r>
              <a:rPr lang="fi-FI" dirty="0"/>
              <a:t>Yhteiskuntaluokka: taloudellinen, sosiaalinen ja kulttuurinen pääoma</a:t>
            </a:r>
          </a:p>
          <a:p>
            <a:pPr lvl="1"/>
            <a:r>
              <a:rPr lang="fi-FI" dirty="0"/>
              <a:t>Perhemuoto</a:t>
            </a:r>
          </a:p>
          <a:p>
            <a:pPr lvl="1"/>
            <a:endParaRPr lang="fi-FI" dirty="0"/>
          </a:p>
          <a:p>
            <a:r>
              <a:rPr lang="fi-FI" dirty="0"/>
              <a:t>Sukupuoli &gt; alan valinta</a:t>
            </a:r>
          </a:p>
          <a:p>
            <a:pPr lvl="1"/>
            <a:r>
              <a:rPr lang="fi-FI" dirty="0"/>
              <a:t>”Miesten ja naisten alat”</a:t>
            </a:r>
          </a:p>
          <a:p>
            <a:pPr lvl="1"/>
            <a:r>
              <a:rPr lang="fi-FI" dirty="0"/>
              <a:t>Koulutusmahdollisuudet</a:t>
            </a:r>
          </a:p>
          <a:p>
            <a:pPr lvl="1"/>
            <a:endParaRPr lang="fi-FI" dirty="0"/>
          </a:p>
          <a:p>
            <a:r>
              <a:rPr lang="fi-FI" dirty="0"/>
              <a:t>Ajallinen muutos: sodasta toipuvasta maasta 1970-luvun kynnykselle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F6BA987-17C9-41D1-8BA9-E4E03F5A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A70AFD2-F6A0-4FC0-8408-D4993AC8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C3C444D-2B0E-46AD-8E76-8E479BAF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Mahdollistava ja rajoittava taloudellinen pääoma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E5B903A-7655-47AD-949A-85D4B7CB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Palkkapussin kotiin tuova nuori vs. opiskeleva nuori</a:t>
            </a:r>
          </a:p>
          <a:p>
            <a:endParaRPr lang="fi-FI" dirty="0"/>
          </a:p>
          <a:p>
            <a:r>
              <a:rPr lang="fi-FI" dirty="0"/>
              <a:t>Heikon taloudellisen aseman taustalla vanhempien työttömyyttä, työkyvyttömyyttä ja epävarmoja työsuhteita sekä yksinhuoltajuutta</a:t>
            </a:r>
          </a:p>
          <a:p>
            <a:pPr lvl="1"/>
            <a:r>
              <a:rPr lang="fi-FI" dirty="0"/>
              <a:t>”taloudellisen tilanteen takia hyvä mennä töihin”</a:t>
            </a:r>
          </a:p>
          <a:p>
            <a:pPr lvl="1"/>
            <a:endParaRPr lang="fi-FI" dirty="0"/>
          </a:p>
          <a:p>
            <a:r>
              <a:rPr lang="fi-FI" dirty="0"/>
              <a:t>Koulutuksen mieltäminen riskinä vai kannattavana sijoituksena</a:t>
            </a:r>
          </a:p>
          <a:p>
            <a:pPr lvl="1"/>
            <a:r>
              <a:rPr lang="fi-FI" dirty="0"/>
              <a:t>”kannattaako </a:t>
            </a:r>
            <a:r>
              <a:rPr lang="fi-FI" dirty="0" err="1"/>
              <a:t>Ebeneseriin</a:t>
            </a:r>
            <a:r>
              <a:rPr lang="fi-FI" dirty="0"/>
              <a:t> pyrkiä ollenkaan jollei </a:t>
            </a:r>
            <a:r>
              <a:rPr lang="en-US" dirty="0"/>
              <a:t>ole </a:t>
            </a:r>
            <a:r>
              <a:rPr lang="en-US" dirty="0" err="1"/>
              <a:t>varoja</a:t>
            </a:r>
            <a:r>
              <a:rPr lang="en-US" dirty="0"/>
              <a:t>, tai </a:t>
            </a:r>
            <a:r>
              <a:rPr lang="en-US" dirty="0" err="1"/>
              <a:t>Lastenlinnaan</a:t>
            </a:r>
            <a:r>
              <a:rPr lang="en-US" dirty="0"/>
              <a:t>?”</a:t>
            </a:r>
            <a:endParaRPr lang="fi-FI" dirty="0"/>
          </a:p>
          <a:p>
            <a:endParaRPr lang="fi-FI" dirty="0"/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05739F0-7D56-4856-B668-7C623363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2A1FBB8F-9795-436F-9A85-8F58FB69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17B6356-174E-41B2-B546-EF9B9C8F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Lähipiirin esimerkit ja sosiaalisten verkostojen avaamat mahdollisuudet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BB31966-83A2-4B71-9EBA-C081DE699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Suunnitelmien perusteluja</a:t>
            </a:r>
          </a:p>
          <a:p>
            <a:pPr lvl="1"/>
            <a:r>
              <a:rPr lang="en-US" dirty="0"/>
              <a:t>”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fi-FI" dirty="0"/>
              <a:t>palkka, mielenkiinto, isän ammatti”, ”veljilläni on niitä ammatteja”, ”isäni on sorvaaja”, ”haluan jatkaa isäni alaa”, ”käynnit isän työpaikalla ja sorvaajan työn näkeminen”, ”koska isäni on minua opettanut ja neuvonut”</a:t>
            </a:r>
          </a:p>
          <a:p>
            <a:pPr lvl="1"/>
            <a:r>
              <a:rPr lang="fi-FI" dirty="0"/>
              <a:t>”ei </a:t>
            </a:r>
            <a:r>
              <a:rPr lang="fi-FI" dirty="0" err="1"/>
              <a:t>oo</a:t>
            </a:r>
            <a:r>
              <a:rPr lang="fi-FI" dirty="0"/>
              <a:t> ketään meidän suvussa, joka ei olisi tekemisissä rakennuksien kanssa”</a:t>
            </a:r>
          </a:p>
          <a:p>
            <a:pPr lvl="1"/>
            <a:endParaRPr lang="fi-FI" dirty="0"/>
          </a:p>
          <a:p>
            <a:r>
              <a:rPr lang="fi-FI" dirty="0"/>
              <a:t>Verkostojen apu työ- ja opiskelupaikan hankkimisessa</a:t>
            </a:r>
          </a:p>
          <a:p>
            <a:pPr lvl="1"/>
            <a:r>
              <a:rPr lang="fi-FI" dirty="0"/>
              <a:t>”isä hommaisi sitten paikan postiin”</a:t>
            </a:r>
          </a:p>
          <a:p>
            <a:pPr lvl="1"/>
            <a:endParaRPr lang="fi-FI" dirty="0"/>
          </a:p>
          <a:p>
            <a:pPr lvl="1"/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8D7D9EE5-F3EB-4A75-92F4-7AF0A8A2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D6470E0-AC11-4642-BF13-A3726FBD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57AEBE9-3811-41E5-8CCE-07D5FF3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Asenteet, arvot ja odotukset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97E5A57-81E7-4723-8E24-4843B997F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Lähipiirin odotusten sisäistäminen &gt; </a:t>
            </a:r>
            <a:r>
              <a:rPr lang="fi-FI" dirty="0" err="1"/>
              <a:t>luonnollistuminen</a:t>
            </a:r>
            <a:endParaRPr lang="fi-FI" dirty="0"/>
          </a:p>
          <a:p>
            <a:pPr lvl="1"/>
            <a:r>
              <a:rPr lang="fi-FI" dirty="0"/>
              <a:t>Suunnitelmien lyhyt- tai pitkäjänteisyys</a:t>
            </a:r>
          </a:p>
          <a:p>
            <a:pPr lvl="1"/>
            <a:r>
              <a:rPr lang="fi-FI" dirty="0"/>
              <a:t>Vanhempien kannustus ja kiinnostus nuoren koulunkäyntiin</a:t>
            </a:r>
          </a:p>
          <a:p>
            <a:pPr lvl="1"/>
            <a:r>
              <a:rPr lang="fi-FI" dirty="0"/>
              <a:t>Mikä tärkeää? Työnteon merkitys?</a:t>
            </a:r>
          </a:p>
          <a:p>
            <a:endParaRPr lang="fi-FI" dirty="0"/>
          </a:p>
          <a:p>
            <a:r>
              <a:rPr lang="fi-FI" dirty="0"/>
              <a:t>Yleinen koulutusmyönteisyys</a:t>
            </a:r>
          </a:p>
          <a:p>
            <a:pPr lvl="1"/>
            <a:r>
              <a:rPr lang="en-US" dirty="0"/>
              <a:t>”</a:t>
            </a:r>
            <a:r>
              <a:rPr lang="en-US" dirty="0" err="1"/>
              <a:t>Vanhemmat</a:t>
            </a:r>
            <a:r>
              <a:rPr lang="en-US" dirty="0"/>
              <a:t> </a:t>
            </a:r>
            <a:r>
              <a:rPr lang="en-US" dirty="0" err="1"/>
              <a:t>kannustavat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aikoo</a:t>
            </a:r>
            <a:r>
              <a:rPr lang="en-US" dirty="0"/>
              <a:t> </a:t>
            </a:r>
            <a:r>
              <a:rPr lang="fi-FI" dirty="0"/>
              <a:t>tunnollisesti opiskella. Miehellä oltava kunnon ammatti ja se on hoidettava rehellisesti.”</a:t>
            </a:r>
          </a:p>
          <a:p>
            <a:pPr lvl="1"/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: ”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siellä</a:t>
            </a:r>
            <a:r>
              <a:rPr lang="en-US" dirty="0"/>
              <a:t> [</a:t>
            </a:r>
            <a:r>
              <a:rPr lang="en-US" dirty="0" err="1"/>
              <a:t>ammattikoulussa</a:t>
            </a:r>
            <a:r>
              <a:rPr lang="en-US" dirty="0"/>
              <a:t>] </a:t>
            </a:r>
            <a:r>
              <a:rPr lang="fi-FI" dirty="0"/>
              <a:t>opi muuta kuin huonoja tapoja”</a:t>
            </a:r>
          </a:p>
          <a:p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C79C6B90-3273-4433-B5E4-CDE985B6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A940-1063-418C-A715-2F7524E1E41D}" type="datetime1">
              <a:rPr lang="fi-FI" smtClean="0"/>
              <a:t>27.9.2018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BD122C6-CE2D-404F-95A1-4A0505EC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kasvatuksen ja koulutuksen historian seura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7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790</TotalTime>
  <Words>476</Words>
  <Application>Microsoft Office PowerPoint</Application>
  <PresentationFormat>Laajakuva</PresentationFormat>
  <Paragraphs>118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Mahdollisia tulevaisuuksia muuttuvassa maailmassa</vt:lpstr>
      <vt:lpstr>PowerPoint-esitys</vt:lpstr>
      <vt:lpstr>Ammatinvalinnanohjauksen taustaa</vt:lpstr>
      <vt:lpstr>PowerPoint-esitys</vt:lpstr>
      <vt:lpstr>PowerPoint-esitys</vt:lpstr>
      <vt:lpstr>Kolme kantavaa teemaa</vt:lpstr>
      <vt:lpstr>Mahdollistava ja rajoittava taloudellinen pääoma</vt:lpstr>
      <vt:lpstr>Lähipiirin esimerkit ja sosiaalisten verkostojen avaamat mahdollisuudet</vt:lpstr>
      <vt:lpstr>Asenteet, arvot ja odotukset</vt:lpstr>
      <vt:lpstr>Tyttöjen ja poikien alat</vt:lpstr>
      <vt:lpstr>Sukupuolittuneet suunnitelmat</vt:lpstr>
      <vt:lpstr>Nopeasti modernisoituva Suomi</vt:lpstr>
      <vt:lpstr>Ammattitaidon merkityksen kasvu</vt:lpstr>
      <vt:lpstr>Ammatinvalinnanohjaus muuttuu</vt:lpstr>
      <vt:lpstr>Nuorten laajentuva odotushorisontti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Mahdollisia tulevaisuuksia muuttuvassa maailmassa</dc:title>
  <dc:creator>Sinikka Selin</dc:creator>
  <cp:lastModifiedBy>Juhani Tähtinen</cp:lastModifiedBy>
  <cp:revision>29</cp:revision>
  <dcterms:created xsi:type="dcterms:W3CDTF">2018-09-20T06:04:28Z</dcterms:created>
  <dcterms:modified xsi:type="dcterms:W3CDTF">2018-09-27T17:41:19Z</dcterms:modified>
</cp:coreProperties>
</file>