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9" r:id="rId4"/>
    <p:sldId id="263" r:id="rId5"/>
    <p:sldId id="270" r:id="rId6"/>
    <p:sldId id="258" r:id="rId7"/>
    <p:sldId id="260" r:id="rId8"/>
    <p:sldId id="265" r:id="rId9"/>
    <p:sldId id="267" r:id="rId10"/>
    <p:sldId id="261" r:id="rId11"/>
    <p:sldId id="264" r:id="rId12"/>
    <p:sldId id="262" r:id="rId13"/>
    <p:sldId id="273" r:id="rId14"/>
    <p:sldId id="271" r:id="rId15"/>
    <p:sldId id="272" r:id="rId16"/>
    <p:sldId id="268" r:id="rId17"/>
    <p:sldId id="274" r:id="rId18"/>
    <p:sldId id="269"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17" autoAdjust="0"/>
  </p:normalViewPr>
  <p:slideViewPr>
    <p:cSldViewPr snapToGrid="0" snapToObjects="1">
      <p:cViewPr varScale="1">
        <p:scale>
          <a:sx n="100" d="100"/>
          <a:sy n="100" d="100"/>
        </p:scale>
        <p:origin x="-100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fi-FI" smtClean="0"/>
              <a:t>Muokkaa perustyylejä naps.</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15.4.18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15.4.18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fi-FI" smtClean="0"/>
              <a:t>Muokkaa perustyylejä naps.</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fi-FI" smtClean="0"/>
              <a:t>Muokkaa perustyylejä naps.</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fi-FI" smtClean="0"/>
              <a:t>Vedä kuva paikkamerkkiin tai lisää napsauttamalla kuvaketta</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kuvaa ja kuvateksti">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fi-FI" smtClean="0"/>
              <a:t>Vedä kuva paikkamerkkiin tai lisää napsauttamalla kuvaketta</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fi-FI" smtClean="0"/>
              <a:t>Vedä kuva paikkamerkkiin tai lisää napsauttamalla kuvaketta</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fi-FI" smtClean="0"/>
              <a:t>Muokkaa perustyylejä naps.</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va kuvatekstin päällä">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fi-FI" smtClean="0"/>
              <a:t>Muokkaa perustyylejä naps.</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fi-FI" smtClean="0"/>
              <a:t>Vedä kuva paikkamerkkiin tai lisää napsauttamalla kuvaketta</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kuvaa kuvatekstin päällä">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fi-FI" smtClean="0"/>
              <a:t>Muokkaa perustyylejä naps.</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fi-FI" smtClean="0"/>
              <a:t>Vedä kuva paikkamerkkiin tai lisää napsauttamalla kuvaketta</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fi-FI" smtClean="0"/>
              <a:t>Vedä kuva paikkamerkkiin tai lisää napsauttamalla kuvaketta</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Otsikko ja pystysuora tek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Vertical Text Placeholder 2"/>
          <p:cNvSpPr>
            <a:spLocks noGrp="1"/>
          </p:cNvSpPr>
          <p:nvPr>
            <p:ph type="body" orient="vert" idx="1"/>
          </p:nvPr>
        </p:nvSpPr>
        <p:spPr/>
        <p:txBody>
          <a:bodyPr vert="eaVert"/>
          <a:lstStyle>
            <a:lvl5pP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Content Placeholder 2"/>
          <p:cNvSpPr>
            <a:spLocks noGrp="1"/>
          </p:cNvSpPr>
          <p:nvPr>
            <p:ph idx="1"/>
          </p:nvPr>
        </p:nvSpPr>
        <p:spPr/>
        <p:txBody>
          <a:bodyPr/>
          <a:lstStyle>
            <a:lvl5pP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fi-FI" smtClean="0"/>
              <a:t>Muokkaa perustyylejä naps.</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tsikkodia, jossa on vesileima">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i-FI" smtClean="0"/>
              <a:t>Muokkaa tekstin perustyylejä napsauttamalla</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fi-FI" smtClean="0"/>
              <a:t>Muokkaa perustyylejä naps.</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fi-FI" smtClean="0"/>
              <a:t>Muokkaa perustyylejä naps.</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i-FI" smtClean="0"/>
              <a:t>Muokkaa tekstin perustyylejä napsauttamalla</a:t>
            </a:r>
          </a:p>
        </p:txBody>
      </p:sp>
      <p:sp>
        <p:nvSpPr>
          <p:cNvPr id="4" name="Date Placeholder 3"/>
          <p:cNvSpPr>
            <a:spLocks noGrp="1"/>
          </p:cNvSpPr>
          <p:nvPr>
            <p:ph type="dt" sz="half" idx="10"/>
          </p:nvPr>
        </p:nvSpPr>
        <p:spPr/>
        <p:txBody>
          <a:body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sio, jossa on vesileima">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i-FI" smtClean="0"/>
              <a:t>Muokkaa tekstin perustyylejä napsauttamalla</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fi-FI" smtClean="0"/>
              <a:t>Muokkaa perustyylejä naps.</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2DF66AD8-BC4A-4004-9882-414398D930CA}" type="datetimeFigureOut">
              <a:rPr lang="en-US" smtClean="0"/>
              <a:t>15.4.18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sio, jossa on kuva">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fi-FI" smtClean="0"/>
              <a:t>Muokkaa perustyylejä naps.</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fi-FI" smtClean="0"/>
              <a:t>Vedä kuva paikkamerkkiin tai lisää napsauttamalla kuvaketta</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Muokkaa perustyylejä naps.</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15.4.18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sisältökohdetta, ylä ja a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perustyylejä naps.</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15.4.18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fi-FI" smtClean="0"/>
              <a:t>Muokkaa perustyylejä naps.</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15.4.18</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401086" y="1518907"/>
            <a:ext cx="3986776" cy="2448585"/>
          </a:xfrm>
        </p:spPr>
        <p:txBody>
          <a:bodyPr/>
          <a:lstStyle/>
          <a:p>
            <a:pPr>
              <a:lnSpc>
                <a:spcPct val="100000"/>
              </a:lnSpc>
            </a:pPr>
            <a:r>
              <a:rPr lang="fi-FI" dirty="0" smtClean="0"/>
              <a:t/>
            </a:r>
            <a:br>
              <a:rPr lang="fi-FI" dirty="0" smtClean="0"/>
            </a:br>
            <a:r>
              <a:rPr lang="fi-FI" dirty="0"/>
              <a:t/>
            </a:r>
            <a:br>
              <a:rPr lang="fi-FI" dirty="0"/>
            </a:br>
            <a:r>
              <a:rPr lang="fi-FI" dirty="0" smtClean="0"/>
              <a:t>Raskas </a:t>
            </a:r>
            <a:r>
              <a:rPr lang="fi-FI" dirty="0" smtClean="0"/>
              <a:t>rauha, </a:t>
            </a:r>
            <a:br>
              <a:rPr lang="fi-FI" dirty="0" smtClean="0"/>
            </a:br>
            <a:r>
              <a:rPr lang="fi-FI" dirty="0" smtClean="0"/>
              <a:t>etsitty </a:t>
            </a:r>
            <a:r>
              <a:rPr lang="fi-FI" dirty="0" smtClean="0"/>
              <a:t>eheys</a:t>
            </a:r>
            <a:br>
              <a:rPr lang="fi-FI" dirty="0" smtClean="0"/>
            </a:br>
            <a:r>
              <a:rPr lang="fi-FI" dirty="0" smtClean="0"/>
              <a:t/>
            </a:r>
            <a:br>
              <a:rPr lang="fi-FI" dirty="0" smtClean="0"/>
            </a:br>
            <a:r>
              <a:rPr lang="fi-FI" sz="2000" dirty="0"/>
              <a:t>V</a:t>
            </a:r>
            <a:r>
              <a:rPr lang="fi-FI" sz="2000" dirty="0" smtClean="0"/>
              <a:t>uoden </a:t>
            </a:r>
            <a:r>
              <a:rPr lang="fi-FI" sz="2000" dirty="0"/>
              <a:t>1918 tunnejäljet </a:t>
            </a:r>
            <a:r>
              <a:rPr lang="fi-FI" sz="2000" dirty="0" smtClean="0"/>
              <a:t>luokka-huoneiden </a:t>
            </a:r>
            <a:r>
              <a:rPr lang="fi-FI" sz="2000" dirty="0"/>
              <a:t>liepeillä</a:t>
            </a:r>
            <a:br>
              <a:rPr lang="fi-FI" sz="2000" dirty="0"/>
            </a:br>
            <a:endParaRPr lang="fi-FI" sz="2000" dirty="0"/>
          </a:p>
        </p:txBody>
      </p:sp>
      <p:sp>
        <p:nvSpPr>
          <p:cNvPr id="3" name="Alaotsikko 2"/>
          <p:cNvSpPr>
            <a:spLocks noGrp="1"/>
          </p:cNvSpPr>
          <p:nvPr>
            <p:ph type="subTitle" idx="1"/>
          </p:nvPr>
        </p:nvSpPr>
        <p:spPr>
          <a:xfrm>
            <a:off x="5401086" y="4425551"/>
            <a:ext cx="3285714" cy="2206361"/>
          </a:xfrm>
        </p:spPr>
        <p:txBody>
          <a:bodyPr>
            <a:normAutofit fontScale="77500" lnSpcReduction="20000"/>
          </a:bodyPr>
          <a:lstStyle/>
          <a:p>
            <a:r>
              <a:rPr lang="fi-FI" dirty="0" smtClean="0"/>
              <a:t>Suomen kasvatuksen ja koulutuksen seuran kuukausiesitelmä 17.4.2018</a:t>
            </a:r>
          </a:p>
          <a:p>
            <a:endParaRPr lang="fi-FI" dirty="0"/>
          </a:p>
          <a:p>
            <a:r>
              <a:rPr lang="fi-FI" dirty="0" smtClean="0"/>
              <a:t>Oona </a:t>
            </a:r>
            <a:r>
              <a:rPr lang="fi-FI" dirty="0" err="1" smtClean="0"/>
              <a:t>Ilmolahti</a:t>
            </a:r>
            <a:endParaRPr lang="fi-FI" dirty="0" smtClean="0"/>
          </a:p>
          <a:p>
            <a:endParaRPr lang="fi-FI" dirty="0" smtClean="0"/>
          </a:p>
          <a:p>
            <a:r>
              <a:rPr lang="fi-FI" i="1" dirty="0" smtClean="0"/>
              <a:t>Kuva: Kalle Havas, HKM</a:t>
            </a:r>
            <a:endParaRPr lang="fi-FI" i="1" dirty="0"/>
          </a:p>
        </p:txBody>
      </p:sp>
      <p:pic>
        <p:nvPicPr>
          <p:cNvPr id="5" name="Sisällön paikkamerkki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7" y="-304915"/>
            <a:ext cx="5277992" cy="7804517"/>
          </a:xfrm>
          <a:prstGeom prst="rect">
            <a:avLst/>
          </a:prstGeom>
        </p:spPr>
      </p:pic>
      <p:sp>
        <p:nvSpPr>
          <p:cNvPr id="6" name="Suorakulmio 5"/>
          <p:cNvSpPr/>
          <p:nvPr/>
        </p:nvSpPr>
        <p:spPr>
          <a:xfrm flipV="1">
            <a:off x="2923464" y="169365"/>
            <a:ext cx="2907385" cy="276999"/>
          </a:xfrm>
          <a:prstGeom prst="rect">
            <a:avLst/>
          </a:prstGeom>
        </p:spPr>
        <p:txBody>
          <a:bodyPr wrap="square">
            <a:spAutoFit/>
          </a:bodyPr>
          <a:lstStyle/>
          <a:p>
            <a:r>
              <a:rPr lang="fi-FI" i="1" baseline="30000" dirty="0" smtClean="0"/>
              <a:t>.</a:t>
            </a:r>
            <a:endParaRPr lang="fi-FI" i="1" baseline="30000" dirty="0"/>
          </a:p>
        </p:txBody>
      </p:sp>
    </p:spTree>
    <p:extLst>
      <p:ext uri="{BB962C8B-B14F-4D97-AF65-F5344CB8AC3E}">
        <p14:creationId xmlns:p14="http://schemas.microsoft.com/office/powerpoint/2010/main" val="12323331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7475" y="534736"/>
            <a:ext cx="8388434" cy="1029369"/>
          </a:xfrm>
        </p:spPr>
        <p:txBody>
          <a:bodyPr/>
          <a:lstStyle/>
          <a:p>
            <a:r>
              <a:rPr lang="fi-FI" sz="2400" dirty="0" smtClean="0"/>
              <a:t>Yhteisön kokemus: tappio, vankileirit, katkeruus</a:t>
            </a:r>
            <a:br>
              <a:rPr lang="fi-FI" sz="2400" dirty="0" smtClean="0"/>
            </a:br>
            <a:r>
              <a:rPr lang="fi-FI" sz="2000" i="1" dirty="0" smtClean="0"/>
              <a:t>Kuva</a:t>
            </a:r>
            <a:r>
              <a:rPr lang="fi-FI" sz="2000" i="1" dirty="0"/>
              <a:t>: Ivan </a:t>
            </a:r>
            <a:r>
              <a:rPr lang="fi-FI" sz="2000" i="1" dirty="0" err="1"/>
              <a:t>T</a:t>
            </a:r>
            <a:r>
              <a:rPr lang="fi-FI" sz="2000" i="1" dirty="0" err="1" smtClean="0"/>
              <a:t>imiriasew</a:t>
            </a:r>
            <a:r>
              <a:rPr lang="fi-FI" sz="2000" i="1" dirty="0" err="1"/>
              <a:t>/HKM</a:t>
            </a:r>
            <a:endParaRPr lang="fi-FI" sz="2000" i="1"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rcRect t="21733" b="21733"/>
          <a:stretch>
            <a:fillRect/>
          </a:stretch>
        </p:blipFill>
        <p:spPr>
          <a:xfrm>
            <a:off x="1007979" y="2055981"/>
            <a:ext cx="7313613" cy="4056062"/>
          </a:xfrm>
        </p:spPr>
      </p:pic>
    </p:spTree>
    <p:extLst>
      <p:ext uri="{BB962C8B-B14F-4D97-AF65-F5344CB8AC3E}">
        <p14:creationId xmlns:p14="http://schemas.microsoft.com/office/powerpoint/2010/main" val="21445483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smtClean="0"/>
              <a:t>Vankileirit yhteisöllisen toiminnan keskiössä </a:t>
            </a:r>
            <a:br>
              <a:rPr lang="fi-FI" sz="2400" dirty="0" smtClean="0"/>
            </a:br>
            <a:r>
              <a:rPr lang="fi-FI" sz="1800" i="1" dirty="0" smtClean="0"/>
              <a:t>Kuva</a:t>
            </a:r>
            <a:r>
              <a:rPr lang="fi-FI" sz="1800" i="1" dirty="0" smtClean="0"/>
              <a:t>: </a:t>
            </a:r>
            <a:r>
              <a:rPr lang="fi-FI" sz="1800" i="1" dirty="0" smtClean="0"/>
              <a:t>Museovirasto</a:t>
            </a:r>
            <a:endParaRPr lang="fi-FI" sz="1800" i="1" dirty="0"/>
          </a:p>
        </p:txBody>
      </p:sp>
      <p:pic>
        <p:nvPicPr>
          <p:cNvPr id="4"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rcRect t="12093" b="12093"/>
          <a:stretch>
            <a:fillRect/>
          </a:stretch>
        </p:blipFill>
        <p:spPr/>
      </p:pic>
    </p:spTree>
    <p:extLst>
      <p:ext uri="{BB962C8B-B14F-4D97-AF65-F5344CB8AC3E}">
        <p14:creationId xmlns:p14="http://schemas.microsoft.com/office/powerpoint/2010/main" val="17367169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8"/>
            <a:ext cx="7313613" cy="1231900"/>
          </a:xfrm>
        </p:spPr>
        <p:txBody>
          <a:bodyPr/>
          <a:lstStyle/>
          <a:p>
            <a:r>
              <a:rPr lang="fi-FI" dirty="0" smtClean="0"/>
              <a:t>Porvarillisen Helsingin (opettajien) kokemus</a:t>
            </a:r>
            <a:endParaRPr lang="fi-FI" dirty="0"/>
          </a:p>
        </p:txBody>
      </p:sp>
      <p:sp>
        <p:nvSpPr>
          <p:cNvPr id="3" name="Sisällön paikkamerkki 2"/>
          <p:cNvSpPr>
            <a:spLocks noGrp="1"/>
          </p:cNvSpPr>
          <p:nvPr>
            <p:ph idx="1"/>
          </p:nvPr>
        </p:nvSpPr>
        <p:spPr>
          <a:xfrm>
            <a:off x="914400" y="1962634"/>
            <a:ext cx="7313613" cy="3828565"/>
          </a:xfrm>
        </p:spPr>
        <p:txBody>
          <a:bodyPr>
            <a:normAutofit/>
          </a:bodyPr>
          <a:lstStyle/>
          <a:p>
            <a:r>
              <a:rPr lang="fi-FI" dirty="0" smtClean="0"/>
              <a:t>Kevät 1918: Laittomuus, anarkia, epävarmuus, valta-asetelman kääntyminen </a:t>
            </a:r>
            <a:r>
              <a:rPr lang="fi-FI" dirty="0" smtClean="0"/>
              <a:t>päälaelleen, rajoitukset, ”vankeus”</a:t>
            </a:r>
            <a:endParaRPr lang="fi-FI" dirty="0" smtClean="0"/>
          </a:p>
          <a:p>
            <a:r>
              <a:rPr lang="fi-FI" dirty="0" smtClean="0"/>
              <a:t>K</a:t>
            </a:r>
            <a:r>
              <a:rPr lang="fi-FI" dirty="0" smtClean="0"/>
              <a:t>. A. Franssila 12.4.18: ”</a:t>
            </a:r>
            <a:r>
              <a:rPr lang="fi-FI" dirty="0"/>
              <a:t>Nyt ymmärtää antaa arvoa lainalaiselle vapaudelle, kun on saanut kokea, miltä elämä tuntuu silloin, kun jonkun mielivalta on joka taholla uhkana</a:t>
            </a:r>
            <a:r>
              <a:rPr lang="fi-FI" dirty="0" smtClean="0"/>
              <a:t>.”</a:t>
            </a:r>
            <a:endParaRPr lang="fi-FI" dirty="0"/>
          </a:p>
        </p:txBody>
      </p:sp>
    </p:spTree>
    <p:extLst>
      <p:ext uri="{BB962C8B-B14F-4D97-AF65-F5344CB8AC3E}">
        <p14:creationId xmlns:p14="http://schemas.microsoft.com/office/powerpoint/2010/main" val="4093599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8"/>
            <a:ext cx="7313613" cy="45719"/>
          </a:xfrm>
        </p:spPr>
        <p:txBody>
          <a:bodyPr/>
          <a:lstStyle/>
          <a:p>
            <a:r>
              <a:rPr lang="fi-FI" dirty="0" smtClean="0"/>
              <a:t>Paljon </a:t>
            </a:r>
            <a:r>
              <a:rPr lang="fi-FI" dirty="0" err="1" smtClean="0"/>
              <a:t>illusionia</a:t>
            </a:r>
            <a:r>
              <a:rPr lang="fi-FI" dirty="0" smtClean="0"/>
              <a:t> on takana</a:t>
            </a:r>
            <a:endParaRPr lang="fi-FI" dirty="0"/>
          </a:p>
        </p:txBody>
      </p:sp>
      <p:sp>
        <p:nvSpPr>
          <p:cNvPr id="3" name="Sisällön paikkamerkki 2"/>
          <p:cNvSpPr>
            <a:spLocks noGrp="1"/>
          </p:cNvSpPr>
          <p:nvPr>
            <p:ph idx="1"/>
          </p:nvPr>
        </p:nvSpPr>
        <p:spPr>
          <a:xfrm>
            <a:off x="914400" y="1060617"/>
            <a:ext cx="7313613" cy="4730583"/>
          </a:xfrm>
        </p:spPr>
        <p:txBody>
          <a:bodyPr>
            <a:normAutofit/>
          </a:bodyPr>
          <a:lstStyle/>
          <a:p>
            <a:r>
              <a:rPr lang="fi-FI" dirty="0"/>
              <a:t>Opettajien kokema ihmis- ja kansakuvan </a:t>
            </a:r>
            <a:r>
              <a:rPr lang="fi-FI" dirty="0" smtClean="0"/>
              <a:t>romahdus, viha, suru, sääli, katkeruus ja syyllisyys</a:t>
            </a:r>
          </a:p>
          <a:p>
            <a:r>
              <a:rPr lang="fi-FI" dirty="0" smtClean="0"/>
              <a:t>Opettajien </a:t>
            </a:r>
            <a:r>
              <a:rPr lang="fi-FI" dirty="0"/>
              <a:t>porvarillisuus </a:t>
            </a:r>
            <a:r>
              <a:rPr lang="fi-FI" dirty="0" smtClean="0"/>
              <a:t>paitsi realiteetti, </a:t>
            </a:r>
            <a:r>
              <a:rPr lang="fi-FI" dirty="0"/>
              <a:t>myös olosuhteiden </a:t>
            </a:r>
            <a:r>
              <a:rPr lang="fi-FI" dirty="0" smtClean="0"/>
              <a:t>pakkoa</a:t>
            </a:r>
          </a:p>
          <a:p>
            <a:r>
              <a:rPr lang="fi-FI" dirty="0" smtClean="0"/>
              <a:t>Sukupolvinäkökulma</a:t>
            </a:r>
            <a:endParaRPr lang="fi-FI" dirty="0"/>
          </a:p>
          <a:p>
            <a:r>
              <a:rPr lang="fi-FI" dirty="0" smtClean="0"/>
              <a:t>Opettajien </a:t>
            </a:r>
            <a:r>
              <a:rPr lang="fi-FI" dirty="0" err="1"/>
              <a:t>resilienssi</a:t>
            </a:r>
            <a:r>
              <a:rPr lang="fi-FI" dirty="0"/>
              <a:t> rakentui heidän työnsä </a:t>
            </a:r>
            <a:r>
              <a:rPr lang="fi-FI" dirty="0" smtClean="0"/>
              <a:t>varaan; sivistysusko kaikesta huolimatta välttämätön</a:t>
            </a:r>
          </a:p>
          <a:p>
            <a:r>
              <a:rPr lang="fi-FI" dirty="0" smtClean="0"/>
              <a:t>Kapinasta vapaussotaan</a:t>
            </a:r>
          </a:p>
          <a:p>
            <a:r>
              <a:rPr lang="fi-FI" dirty="0" smtClean="0"/>
              <a:t>Heimoaate</a:t>
            </a:r>
          </a:p>
        </p:txBody>
      </p:sp>
    </p:spTree>
    <p:extLst>
      <p:ext uri="{BB962C8B-B14F-4D97-AF65-F5344CB8AC3E}">
        <p14:creationId xmlns:p14="http://schemas.microsoft.com/office/powerpoint/2010/main" val="39468965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26789" y="503238"/>
            <a:ext cx="7313613" cy="1107328"/>
          </a:xfrm>
        </p:spPr>
        <p:txBody>
          <a:bodyPr/>
          <a:lstStyle/>
          <a:p>
            <a:r>
              <a:rPr lang="fi-FI" dirty="0" err="1" smtClean="0"/>
              <a:t>Lucina</a:t>
            </a:r>
            <a:r>
              <a:rPr lang="fi-FI" dirty="0" smtClean="0"/>
              <a:t> (&amp; Kirkkokatu) </a:t>
            </a:r>
            <a:br>
              <a:rPr lang="fi-FI" dirty="0" smtClean="0"/>
            </a:br>
            <a:r>
              <a:rPr lang="fi-FI" sz="2000" i="1" dirty="0" smtClean="0"/>
              <a:t>Kuva (rajattu): </a:t>
            </a:r>
            <a:r>
              <a:rPr lang="en-US" sz="2000" i="1" dirty="0" smtClean="0"/>
              <a:t>C. P. </a:t>
            </a:r>
            <a:r>
              <a:rPr lang="en-US" sz="2000" i="1" dirty="0" err="1" smtClean="0"/>
              <a:t>Dyrendahl</a:t>
            </a:r>
            <a:r>
              <a:rPr lang="fi-FI" sz="2000" i="1" dirty="0" smtClean="0"/>
              <a:t> /Museovirasto</a:t>
            </a:r>
            <a:endParaRPr lang="fi-FI" sz="2000" i="1" dirty="0"/>
          </a:p>
        </p:txBody>
      </p:sp>
      <p:sp>
        <p:nvSpPr>
          <p:cNvPr id="4" name="Tekstiruutu 3"/>
          <p:cNvSpPr txBox="1"/>
          <p:nvPr/>
        </p:nvSpPr>
        <p:spPr>
          <a:xfrm>
            <a:off x="8340402" y="6167290"/>
            <a:ext cx="184666" cy="369332"/>
          </a:xfrm>
          <a:prstGeom prst="rect">
            <a:avLst/>
          </a:prstGeom>
          <a:noFill/>
        </p:spPr>
        <p:txBody>
          <a:bodyPr wrap="none" rtlCol="0">
            <a:spAutoFit/>
          </a:bodyPr>
          <a:lstStyle/>
          <a:p>
            <a:endParaRPr lang="fi-FI" dirty="0"/>
          </a:p>
        </p:txBody>
      </p:sp>
      <p:pic>
        <p:nvPicPr>
          <p:cNvPr id="12" name="Sisällön paikkamerkki 11"/>
          <p:cNvPicPr>
            <a:picLocks noGrp="1" noChangeAspect="1"/>
          </p:cNvPicPr>
          <p:nvPr>
            <p:ph idx="1"/>
          </p:nvPr>
        </p:nvPicPr>
        <p:blipFill>
          <a:blip r:embed="rId2"/>
          <a:srcRect t="12521" b="12521"/>
          <a:stretch>
            <a:fillRect/>
          </a:stretch>
        </p:blipFill>
        <p:spPr/>
      </p:pic>
    </p:spTree>
    <p:extLst>
      <p:ext uri="{BB962C8B-B14F-4D97-AF65-F5344CB8AC3E}">
        <p14:creationId xmlns:p14="http://schemas.microsoft.com/office/powerpoint/2010/main" val="5914736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 y="-104752"/>
            <a:ext cx="9143999" cy="7306470"/>
          </a:xfrm>
        </p:spPr>
        <p:txBody>
          <a:bodyPr>
            <a:noAutofit/>
          </a:bodyPr>
          <a:lstStyle/>
          <a:p>
            <a:pPr marL="0" indent="0">
              <a:spcBef>
                <a:spcPts val="0"/>
              </a:spcBef>
              <a:buNone/>
            </a:pPr>
            <a:r>
              <a:rPr lang="fi-FI" sz="1600" dirty="0" smtClean="0"/>
              <a:t>Hki 15.5.18 			(LUCINA HAGMAN AD</a:t>
            </a:r>
            <a:r>
              <a:rPr lang="fi-FI" sz="1600" dirty="0" smtClean="0"/>
              <a:t>ÈLE STENFORSILLE, KIRJE HKA</a:t>
            </a:r>
            <a:r>
              <a:rPr lang="fi-FI" sz="1600" dirty="0" smtClean="0"/>
              <a:t>)</a:t>
            </a:r>
          </a:p>
          <a:p>
            <a:pPr marL="0" indent="0">
              <a:spcBef>
                <a:spcPts val="0"/>
              </a:spcBef>
              <a:buNone/>
            </a:pPr>
            <a:endParaRPr lang="fi-FI" sz="1600" dirty="0" smtClean="0"/>
          </a:p>
          <a:p>
            <a:pPr marL="0" indent="0">
              <a:spcBef>
                <a:spcPts val="0"/>
              </a:spcBef>
              <a:buNone/>
            </a:pPr>
            <a:r>
              <a:rPr lang="fi-FI" sz="1600" dirty="0" smtClean="0"/>
              <a:t>Rakas </a:t>
            </a:r>
            <a:r>
              <a:rPr lang="fi-FI" sz="1600" dirty="0" err="1" smtClean="0"/>
              <a:t>Adéle</a:t>
            </a:r>
            <a:r>
              <a:rPr lang="fi-FI" sz="1600" dirty="0" smtClean="0"/>
              <a:t>.</a:t>
            </a:r>
          </a:p>
          <a:p>
            <a:pPr marL="0" indent="0">
              <a:spcBef>
                <a:spcPts val="0"/>
              </a:spcBef>
              <a:buNone/>
            </a:pPr>
            <a:endParaRPr lang="fi-FI" sz="1600" dirty="0" smtClean="0"/>
          </a:p>
          <a:p>
            <a:pPr marL="0" indent="0">
              <a:spcBef>
                <a:spcPts val="0"/>
              </a:spcBef>
              <a:buNone/>
            </a:pPr>
            <a:r>
              <a:rPr lang="fi-FI" sz="1600" dirty="0" smtClean="0"/>
              <a:t>Niin surullista, niin surullista. Ruumis vielä elää, mutta sielu on kuollut, kuollut! Elämän turhuus pettää kaikki maan </a:t>
            </a:r>
            <a:r>
              <a:rPr lang="fi-FI" sz="1600" dirty="0" err="1" smtClean="0"/>
              <a:t>asujamet</a:t>
            </a:r>
            <a:r>
              <a:rPr lang="fi-FI" sz="1600" dirty="0" smtClean="0"/>
              <a:t>.</a:t>
            </a:r>
          </a:p>
          <a:p>
            <a:pPr marL="0" indent="0">
              <a:spcBef>
                <a:spcPts val="0"/>
              </a:spcBef>
              <a:buNone/>
            </a:pPr>
            <a:endParaRPr lang="fi-FI" sz="1600" dirty="0" smtClean="0"/>
          </a:p>
          <a:p>
            <a:pPr marL="0" indent="0">
              <a:spcBef>
                <a:spcPts val="0"/>
              </a:spcBef>
              <a:buNone/>
            </a:pPr>
            <a:r>
              <a:rPr lang="fi-FI" sz="1600" dirty="0" smtClean="0"/>
              <a:t>Veljet tappavat </a:t>
            </a:r>
            <a:r>
              <a:rPr lang="fi-FI" sz="1600" dirty="0"/>
              <a:t>veljiänsä, </a:t>
            </a:r>
            <a:r>
              <a:rPr lang="fi-FI" sz="1600" dirty="0" smtClean="0"/>
              <a:t>surmaavat</a:t>
            </a:r>
            <a:r>
              <a:rPr lang="fi-FI" sz="1600" dirty="0"/>
              <a:t>, piinaavat, pilkkaavat - Ja naiset? Ne menevät kiljuen perässä? Liehakoivat, </a:t>
            </a:r>
            <a:r>
              <a:rPr lang="fi-FI" sz="1600" dirty="0" err="1"/>
              <a:t>kiihoittavat</a:t>
            </a:r>
            <a:r>
              <a:rPr lang="fi-FI" sz="1600" dirty="0"/>
              <a:t>, vihaavat.</a:t>
            </a:r>
          </a:p>
          <a:p>
            <a:pPr marL="0" indent="0">
              <a:spcBef>
                <a:spcPts val="0"/>
              </a:spcBef>
              <a:buNone/>
            </a:pPr>
            <a:endParaRPr lang="fi-FI" sz="1600" dirty="0" smtClean="0"/>
          </a:p>
          <a:p>
            <a:pPr marL="0" indent="0">
              <a:spcBef>
                <a:spcPts val="0"/>
              </a:spcBef>
              <a:buNone/>
            </a:pPr>
            <a:r>
              <a:rPr lang="fi-FI" sz="1600" dirty="0" smtClean="0"/>
              <a:t>Voi </a:t>
            </a:r>
            <a:r>
              <a:rPr lang="fi-FI" sz="1600" dirty="0" err="1"/>
              <a:t>Adéle</a:t>
            </a:r>
            <a:r>
              <a:rPr lang="fi-FI" sz="1600" dirty="0"/>
              <a:t>. Jo tuli Suomen turmio. </a:t>
            </a:r>
            <a:r>
              <a:rPr lang="mr-IN" sz="1600" dirty="0" smtClean="0"/>
              <a:t>–</a:t>
            </a:r>
            <a:r>
              <a:rPr lang="fi-FI" sz="1600" dirty="0" smtClean="0"/>
              <a:t>  (...) </a:t>
            </a:r>
            <a:endParaRPr lang="fi-FI" sz="1600" dirty="0"/>
          </a:p>
          <a:p>
            <a:pPr marL="0" indent="0">
              <a:spcBef>
                <a:spcPts val="0"/>
              </a:spcBef>
              <a:buNone/>
            </a:pPr>
            <a:endParaRPr lang="fi-FI" sz="1600" dirty="0" smtClean="0"/>
          </a:p>
          <a:p>
            <a:pPr marL="0" indent="0">
              <a:spcBef>
                <a:spcPts val="0"/>
              </a:spcBef>
              <a:buNone/>
            </a:pPr>
            <a:r>
              <a:rPr lang="fi-FI" sz="1600" dirty="0" smtClean="0"/>
              <a:t>Olet </a:t>
            </a:r>
            <a:r>
              <a:rPr lang="fi-FI" sz="1600" dirty="0"/>
              <a:t>nuori. Voit nähdä vielä paljon tapahtuvan. Sinulla on hämäläisluonteen sitkeys. Mutta minä olen vanha, </a:t>
            </a:r>
            <a:r>
              <a:rPr lang="fi-FI" sz="1600" b="1" dirty="0"/>
              <a:t>olen elänyt ja työtä tehnyt, suunnitellut, toivonut, mutta enimmäkseen kärsinyt, ja kaikki </a:t>
            </a:r>
            <a:r>
              <a:rPr lang="fi-FI" sz="1600" b="1" u="sng" dirty="0"/>
              <a:t>turhaan</a:t>
            </a:r>
            <a:r>
              <a:rPr lang="fi-FI" sz="1600" dirty="0"/>
              <a:t>.</a:t>
            </a:r>
          </a:p>
          <a:p>
            <a:pPr marL="0" indent="0">
              <a:spcBef>
                <a:spcPts val="0"/>
              </a:spcBef>
              <a:buNone/>
            </a:pPr>
            <a:endParaRPr lang="fi-FI" sz="1600" dirty="0"/>
          </a:p>
          <a:p>
            <a:pPr marL="0" indent="0">
              <a:spcBef>
                <a:spcPts val="0"/>
              </a:spcBef>
              <a:buNone/>
            </a:pPr>
            <a:r>
              <a:rPr lang="fi-FI" sz="1600" dirty="0" smtClean="0"/>
              <a:t>Turhaan</a:t>
            </a:r>
            <a:r>
              <a:rPr lang="fi-FI" sz="1600" dirty="0"/>
              <a:t>.</a:t>
            </a:r>
          </a:p>
          <a:p>
            <a:pPr marL="0" indent="0">
              <a:spcBef>
                <a:spcPts val="0"/>
              </a:spcBef>
              <a:buNone/>
            </a:pPr>
            <a:endParaRPr lang="fi-FI" sz="1600" dirty="0" smtClean="0"/>
          </a:p>
          <a:p>
            <a:pPr marL="0" indent="0">
              <a:spcBef>
                <a:spcPts val="0"/>
              </a:spcBef>
              <a:buNone/>
            </a:pPr>
            <a:r>
              <a:rPr lang="fi-FI" sz="1600" dirty="0" smtClean="0"/>
              <a:t>Miekka </a:t>
            </a:r>
            <a:r>
              <a:rPr lang="fi-FI" sz="1600" dirty="0"/>
              <a:t>kaikki maahan löi, teräs rikki viilsi, lyijy </a:t>
            </a:r>
            <a:r>
              <a:rPr lang="fi-FI" sz="1600" dirty="0" err="1"/>
              <a:t>surmas</a:t>
            </a:r>
            <a:r>
              <a:rPr lang="fi-FI" sz="1600" dirty="0"/>
              <a:t>, poltti. </a:t>
            </a:r>
            <a:endParaRPr lang="fi-FI" sz="1600" dirty="0" smtClean="0"/>
          </a:p>
          <a:p>
            <a:pPr marL="0" indent="0">
              <a:spcBef>
                <a:spcPts val="0"/>
              </a:spcBef>
              <a:buNone/>
            </a:pPr>
            <a:endParaRPr lang="fi-FI" sz="1600" dirty="0"/>
          </a:p>
          <a:p>
            <a:pPr marL="0" indent="0">
              <a:spcBef>
                <a:spcPts val="0"/>
              </a:spcBef>
              <a:buNone/>
            </a:pPr>
            <a:r>
              <a:rPr lang="fi-FI" sz="1600" dirty="0" smtClean="0"/>
              <a:t>Vallan </a:t>
            </a:r>
            <a:r>
              <a:rPr lang="fi-FI" sz="1600" dirty="0"/>
              <a:t>himo, voiton himo, silmäin pyyntö, elämän koreus oli liian suuri vallassa olevilla, se siirtyi heistä kansan alempiin joukkoihin, </a:t>
            </a:r>
            <a:r>
              <a:rPr lang="fi-FI" sz="1600" dirty="0" err="1"/>
              <a:t>niinkuin</a:t>
            </a:r>
            <a:r>
              <a:rPr lang="fi-FI" sz="1600" dirty="0"/>
              <a:t> paha basillitauti tarttuu kosketuksen kautta. Ja niin miekat nostettiin ja raivo yltyi vihalla alemmissa luokissa ei enää ollut rajoja, </a:t>
            </a:r>
            <a:r>
              <a:rPr lang="fi-FI" sz="1600" b="1" dirty="0"/>
              <a:t>intohimot, jonka ilmaisumuotoja ei ollut </a:t>
            </a:r>
            <a:r>
              <a:rPr lang="fi-FI" sz="1600" b="1" u="sng" dirty="0"/>
              <a:t>sivistys</a:t>
            </a:r>
            <a:r>
              <a:rPr lang="fi-FI" sz="1600" b="1" dirty="0"/>
              <a:t> höyläämässä, pääsivät valloilleen </a:t>
            </a:r>
            <a:r>
              <a:rPr lang="fi-FI" sz="1600" dirty="0"/>
              <a:t>ja teki murhat, ryöstöt, </a:t>
            </a:r>
            <a:r>
              <a:rPr lang="fi-FI" sz="1600" dirty="0" smtClean="0"/>
              <a:t>kauhistuksista </a:t>
            </a:r>
            <a:r>
              <a:rPr lang="fi-FI" sz="1600" dirty="0"/>
              <a:t>hirveimmät. Tämän hirmuisen raivon uhreiksi joutuivat ne kaikki sadat, joiden veren ääni huutaa maasta. </a:t>
            </a:r>
            <a:r>
              <a:rPr lang="fi-FI" sz="1600" b="1" dirty="0" smtClean="0"/>
              <a:t>Yksi </a:t>
            </a:r>
            <a:r>
              <a:rPr lang="fi-FI" sz="1600" b="1" dirty="0"/>
              <a:t>näistä </a:t>
            </a:r>
            <a:r>
              <a:rPr lang="fi-FI" sz="1600" b="1" u="sng" dirty="0"/>
              <a:t>uhreista</a:t>
            </a:r>
            <a:r>
              <a:rPr lang="fi-FI" sz="1600" b="1" dirty="0"/>
              <a:t> oli teidän, ja meidän kaikkien, </a:t>
            </a:r>
            <a:r>
              <a:rPr lang="fi-FI" sz="1600" b="1" dirty="0" err="1"/>
              <a:t>Rafael'kin</a:t>
            </a:r>
            <a:r>
              <a:rPr lang="fi-FI" sz="1600" dirty="0"/>
              <a:t>. Viaton nuori, tulevaisuuden toiveita </a:t>
            </a:r>
            <a:r>
              <a:rPr lang="fi-FI" sz="1600" dirty="0" smtClean="0"/>
              <a:t>herättävä. Arvaat </a:t>
            </a:r>
            <a:r>
              <a:rPr lang="fi-FI" sz="1600" dirty="0"/>
              <a:t>kuinka minuun koski kun lehdestä luin kuolinilmoituksen, oikein rutisti sydäntäni. Ajattelin vanhempia, ajattelin sinua. </a:t>
            </a:r>
            <a:r>
              <a:rPr lang="mr-IN" sz="1600" dirty="0" smtClean="0"/>
              <a:t>…</a:t>
            </a:r>
            <a:r>
              <a:rPr lang="fi-FI" sz="1600" dirty="0" smtClean="0"/>
              <a:t> JNE. </a:t>
            </a:r>
          </a:p>
          <a:p>
            <a:pPr marL="0" indent="0">
              <a:spcBef>
                <a:spcPts val="0"/>
              </a:spcBef>
              <a:buNone/>
            </a:pPr>
            <a:endParaRPr lang="fi-FI" sz="1600" dirty="0" smtClean="0"/>
          </a:p>
          <a:p>
            <a:pPr marL="0" indent="0">
              <a:spcBef>
                <a:spcPts val="0"/>
              </a:spcBef>
              <a:buNone/>
            </a:pPr>
            <a:r>
              <a:rPr lang="fi-FI" sz="1600" dirty="0" smtClean="0"/>
              <a:t>(STENFORS VILLE RAFAEL s. 1899  MURHATTIIN 3.2.1918 URJALASSA)</a:t>
            </a:r>
            <a:endParaRPr lang="fi-FI" sz="1600" dirty="0"/>
          </a:p>
        </p:txBody>
      </p:sp>
    </p:spTree>
    <p:extLst>
      <p:ext uri="{BB962C8B-B14F-4D97-AF65-F5344CB8AC3E}">
        <p14:creationId xmlns:p14="http://schemas.microsoft.com/office/powerpoint/2010/main" val="11573714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301163"/>
            <a:ext cx="7313613" cy="1109719"/>
          </a:xfrm>
        </p:spPr>
        <p:txBody>
          <a:bodyPr/>
          <a:lstStyle/>
          <a:p>
            <a:r>
              <a:rPr lang="fi-FI" sz="2400" dirty="0" smtClean="0"/>
              <a:t>Vallilan järjestönuoria 1929</a:t>
            </a:r>
            <a:br>
              <a:rPr lang="fi-FI" sz="2400" dirty="0" smtClean="0"/>
            </a:br>
            <a:r>
              <a:rPr lang="fi-FI" sz="2000" i="1" dirty="0" smtClean="0"/>
              <a:t>Kuva: Kansan arkisto</a:t>
            </a:r>
            <a:endParaRPr lang="fi-FI" sz="2000" i="1" dirty="0"/>
          </a:p>
        </p:txBody>
      </p:sp>
      <p:pic>
        <p:nvPicPr>
          <p:cNvPr id="6" name="Sisällön paikkamerkki 5"/>
          <p:cNvPicPr>
            <a:picLocks noGrp="1" noChangeAspect="1"/>
          </p:cNvPicPr>
          <p:nvPr>
            <p:ph idx="1"/>
          </p:nvPr>
        </p:nvPicPr>
        <p:blipFill>
          <a:blip r:embed="rId2"/>
          <a:srcRect t="8189" b="8189"/>
          <a:stretch>
            <a:fillRect/>
          </a:stretch>
        </p:blipFill>
        <p:spPr>
          <a:xfrm>
            <a:off x="695158" y="1801980"/>
            <a:ext cx="7700210" cy="4240545"/>
          </a:xfrm>
        </p:spPr>
      </p:pic>
    </p:spTree>
    <p:extLst>
      <p:ext uri="{BB962C8B-B14F-4D97-AF65-F5344CB8AC3E}">
        <p14:creationId xmlns:p14="http://schemas.microsoft.com/office/powerpoint/2010/main" val="42130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14987" y="503238"/>
            <a:ext cx="7313613" cy="868362"/>
          </a:xfrm>
        </p:spPr>
        <p:txBody>
          <a:bodyPr/>
          <a:lstStyle/>
          <a:p>
            <a:r>
              <a:rPr lang="fi-FI" sz="3200" dirty="0"/>
              <a:t>Järjestönuoret ja punaorposukupolven velvollisuus</a:t>
            </a:r>
          </a:p>
        </p:txBody>
      </p:sp>
      <p:sp>
        <p:nvSpPr>
          <p:cNvPr id="3" name="Sisällön paikkamerkki 2"/>
          <p:cNvSpPr>
            <a:spLocks noGrp="1"/>
          </p:cNvSpPr>
          <p:nvPr>
            <p:ph idx="1"/>
          </p:nvPr>
        </p:nvSpPr>
        <p:spPr/>
        <p:txBody>
          <a:bodyPr/>
          <a:lstStyle/>
          <a:p>
            <a:r>
              <a:rPr lang="fi-FI" dirty="0"/>
              <a:t>P</a:t>
            </a:r>
            <a:r>
              <a:rPr lang="fi-FI" dirty="0" smtClean="0"/>
              <a:t>oliittisen </a:t>
            </a:r>
            <a:r>
              <a:rPr lang="fi-FI" dirty="0"/>
              <a:t>vasemmiston vallankumouslinjalla </a:t>
            </a:r>
            <a:r>
              <a:rPr lang="fi-FI" dirty="0" smtClean="0"/>
              <a:t>pysyneen siiven kannatus </a:t>
            </a:r>
            <a:r>
              <a:rPr lang="fi-FI" dirty="0"/>
              <a:t>laitakaupungilla </a:t>
            </a:r>
            <a:r>
              <a:rPr lang="fi-FI" dirty="0" smtClean="0"/>
              <a:t>vahva</a:t>
            </a:r>
            <a:endParaRPr lang="fi-FI" dirty="0"/>
          </a:p>
          <a:p>
            <a:r>
              <a:rPr lang="fi-FI" dirty="0"/>
              <a:t>R</a:t>
            </a:r>
            <a:r>
              <a:rPr lang="fi-FI" dirty="0" smtClean="0"/>
              <a:t>akensi </a:t>
            </a:r>
            <a:r>
              <a:rPr lang="fi-FI" dirty="0"/>
              <a:t>sodan jälkeen </a:t>
            </a:r>
            <a:r>
              <a:rPr lang="fi-FI" dirty="0" err="1"/>
              <a:t>resilienssiään</a:t>
            </a:r>
            <a:r>
              <a:rPr lang="fi-FI" dirty="0"/>
              <a:t> yhä vahvemmin vastakkainasettelun </a:t>
            </a:r>
            <a:r>
              <a:rPr lang="fi-FI" dirty="0" smtClean="0"/>
              <a:t>varaan </a:t>
            </a:r>
            <a:r>
              <a:rPr lang="fi-FI" dirty="0"/>
              <a:t>suhteessa </a:t>
            </a:r>
            <a:r>
              <a:rPr lang="fi-FI" dirty="0" smtClean="0"/>
              <a:t>koululaitokseen</a:t>
            </a:r>
          </a:p>
          <a:p>
            <a:r>
              <a:rPr lang="fi-FI" dirty="0" smtClean="0"/>
              <a:t>Oma kasvatustyö &amp; punaorpoidentiteetin rakentaminen</a:t>
            </a:r>
          </a:p>
        </p:txBody>
      </p:sp>
    </p:spTree>
    <p:extLst>
      <p:ext uri="{BB962C8B-B14F-4D97-AF65-F5344CB8AC3E}">
        <p14:creationId xmlns:p14="http://schemas.microsoft.com/office/powerpoint/2010/main" val="16661818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7" name="Sisällön paikkamerkki 6"/>
          <p:cNvPicPr>
            <a:picLocks noGrp="1" noChangeAspect="1"/>
          </p:cNvPicPr>
          <p:nvPr>
            <p:ph idx="1"/>
          </p:nvPr>
        </p:nvPicPr>
        <p:blipFill>
          <a:blip r:embed="rId2"/>
          <a:srcRect t="8637" b="8637"/>
          <a:stretch>
            <a:fillRect/>
          </a:stretch>
        </p:blipFill>
        <p:spPr>
          <a:xfrm>
            <a:off x="0" y="-1970549"/>
            <a:ext cx="9144000" cy="8804127"/>
          </a:xfrm>
        </p:spPr>
      </p:pic>
    </p:spTree>
    <p:extLst>
      <p:ext uri="{BB962C8B-B14F-4D97-AF65-F5344CB8AC3E}">
        <p14:creationId xmlns:p14="http://schemas.microsoft.com/office/powerpoint/2010/main" val="4819468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”Yhteisiä” tunteita</a:t>
            </a:r>
            <a:endParaRPr lang="fi-FI" dirty="0"/>
          </a:p>
        </p:txBody>
      </p:sp>
      <p:sp>
        <p:nvSpPr>
          <p:cNvPr id="3" name="Sisällön paikkamerkki 2"/>
          <p:cNvSpPr>
            <a:spLocks noGrp="1"/>
          </p:cNvSpPr>
          <p:nvPr>
            <p:ph idx="1"/>
          </p:nvPr>
        </p:nvSpPr>
        <p:spPr/>
        <p:txBody>
          <a:bodyPr>
            <a:normAutofit/>
          </a:bodyPr>
          <a:lstStyle/>
          <a:p>
            <a:r>
              <a:rPr lang="fi-FI" sz="2800" dirty="0" smtClean="0"/>
              <a:t>Pettymys</a:t>
            </a:r>
          </a:p>
          <a:p>
            <a:r>
              <a:rPr lang="fi-FI" sz="2800" dirty="0" smtClean="0"/>
              <a:t>Suru</a:t>
            </a:r>
          </a:p>
          <a:p>
            <a:r>
              <a:rPr lang="fi-FI" sz="2800" dirty="0" smtClean="0"/>
              <a:t>Katkeruus</a:t>
            </a:r>
          </a:p>
          <a:p>
            <a:r>
              <a:rPr lang="fi-FI" sz="2800" dirty="0" smtClean="0"/>
              <a:t>Toivo (lapset, parempi tulevaisuus)</a:t>
            </a:r>
            <a:endParaRPr lang="fi-FI" sz="2800" dirty="0"/>
          </a:p>
        </p:txBody>
      </p:sp>
    </p:spTree>
    <p:extLst>
      <p:ext uri="{BB962C8B-B14F-4D97-AF65-F5344CB8AC3E}">
        <p14:creationId xmlns:p14="http://schemas.microsoft.com/office/powerpoint/2010/main" val="15708048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Prosessit</a:t>
            </a:r>
            <a:endParaRPr lang="fi-FI" dirty="0"/>
          </a:p>
        </p:txBody>
      </p:sp>
      <p:sp>
        <p:nvSpPr>
          <p:cNvPr id="3" name="Sisällön paikkamerkki 2"/>
          <p:cNvSpPr>
            <a:spLocks noGrp="1"/>
          </p:cNvSpPr>
          <p:nvPr>
            <p:ph idx="1"/>
          </p:nvPr>
        </p:nvSpPr>
        <p:spPr>
          <a:xfrm>
            <a:off x="855971" y="1371600"/>
            <a:ext cx="8228013" cy="5031382"/>
          </a:xfrm>
        </p:spPr>
        <p:txBody>
          <a:bodyPr>
            <a:normAutofit/>
          </a:bodyPr>
          <a:lstStyle/>
          <a:p>
            <a:endParaRPr lang="fi-FI" dirty="0" smtClean="0"/>
          </a:p>
          <a:p>
            <a:r>
              <a:rPr lang="fi-FI" dirty="0" smtClean="0"/>
              <a:t>Eheys ja ennakkoluulo (2017</a:t>
            </a:r>
            <a:r>
              <a:rPr lang="fi-FI" dirty="0" smtClean="0"/>
              <a:t>)</a:t>
            </a:r>
            <a:endParaRPr lang="fi-FI" dirty="0"/>
          </a:p>
          <a:p>
            <a:pPr lvl="1"/>
            <a:r>
              <a:rPr lang="fi-FI" dirty="0"/>
              <a:t>Sodan pitkäkestoiset vaikutukset </a:t>
            </a:r>
            <a:endParaRPr lang="fi-FI" dirty="0" smtClean="0"/>
          </a:p>
          <a:p>
            <a:pPr lvl="1"/>
            <a:r>
              <a:rPr lang="fi-FI" dirty="0" smtClean="0"/>
              <a:t>Vaikutti </a:t>
            </a:r>
            <a:r>
              <a:rPr lang="fi-FI" dirty="0"/>
              <a:t>laaja-alaisesti kaikilla yhteiskunnan </a:t>
            </a:r>
            <a:r>
              <a:rPr lang="fi-FI" dirty="0" smtClean="0"/>
              <a:t>alueilla</a:t>
            </a:r>
            <a:endParaRPr lang="fi-FI" dirty="0"/>
          </a:p>
          <a:p>
            <a:pPr lvl="1"/>
            <a:r>
              <a:rPr lang="fi-FI" dirty="0" smtClean="0"/>
              <a:t>Sosiaalihistoriallinen lähestymistapa</a:t>
            </a:r>
          </a:p>
          <a:p>
            <a:pPr lvl="1"/>
            <a:r>
              <a:rPr lang="fi-FI" dirty="0" smtClean="0"/>
              <a:t>Tunnehistoriallinen viitekehys</a:t>
            </a:r>
            <a:endParaRPr lang="fi-FI" dirty="0" smtClean="0"/>
          </a:p>
          <a:p>
            <a:r>
              <a:rPr lang="fi-FI" dirty="0" smtClean="0"/>
              <a:t>Tutkimustyö on päättymätön prosessi</a:t>
            </a:r>
          </a:p>
          <a:p>
            <a:pPr lvl="1"/>
            <a:r>
              <a:rPr lang="fi-FI" i="1" dirty="0"/>
              <a:t>Taistelu työläiskodista? Kansakoulunopettajien ja helsinkiläisen työväenyhteisön välisestä vuorovaikutuksesta sisällissodan jälkeen</a:t>
            </a:r>
            <a:r>
              <a:rPr lang="fi-FI" dirty="0"/>
              <a:t>. Esitelmä Kouluhistoriallisen seuran kokouksessa </a:t>
            </a:r>
            <a:r>
              <a:rPr lang="fi-FI" dirty="0" smtClean="0"/>
              <a:t>tammikuussa 2006 </a:t>
            </a:r>
            <a:endParaRPr lang="fi-FI" dirty="0"/>
          </a:p>
          <a:p>
            <a:endParaRPr lang="fi-FI" dirty="0"/>
          </a:p>
        </p:txBody>
      </p:sp>
    </p:spTree>
    <p:extLst>
      <p:ext uri="{BB962C8B-B14F-4D97-AF65-F5344CB8AC3E}">
        <p14:creationId xmlns:p14="http://schemas.microsoft.com/office/powerpoint/2010/main" val="3322323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8"/>
            <a:ext cx="7313613" cy="510149"/>
          </a:xfrm>
        </p:spPr>
        <p:txBody>
          <a:bodyPr/>
          <a:lstStyle/>
          <a:p>
            <a:r>
              <a:rPr lang="fi-FI" dirty="0" smtClean="0"/>
              <a:t>Rauhankriisi, sodasta toipumisen historia</a:t>
            </a:r>
            <a:endParaRPr lang="fi-FI" dirty="0"/>
          </a:p>
        </p:txBody>
      </p:sp>
      <p:sp>
        <p:nvSpPr>
          <p:cNvPr id="3" name="Sisällön paikkamerkki 2"/>
          <p:cNvSpPr>
            <a:spLocks noGrp="1"/>
          </p:cNvSpPr>
          <p:nvPr>
            <p:ph idx="1"/>
          </p:nvPr>
        </p:nvSpPr>
        <p:spPr>
          <a:xfrm>
            <a:off x="563010" y="1584378"/>
            <a:ext cx="8117816" cy="4631938"/>
          </a:xfrm>
        </p:spPr>
        <p:txBody>
          <a:bodyPr>
            <a:normAutofit lnSpcReduction="10000"/>
          </a:bodyPr>
          <a:lstStyle/>
          <a:p>
            <a:r>
              <a:rPr lang="fi-FI" dirty="0" smtClean="0"/>
              <a:t>Sodan aiheuttamat tunteet jäävät ihmisiin ja yhteisöihin</a:t>
            </a:r>
          </a:p>
          <a:p>
            <a:pPr lvl="1"/>
            <a:r>
              <a:rPr lang="fi-FI" dirty="0" smtClean="0"/>
              <a:t>Eurooppalainen </a:t>
            </a:r>
            <a:r>
              <a:rPr lang="fi-FI" dirty="0"/>
              <a:t>konteksti, sisällissodat</a:t>
            </a:r>
            <a:r>
              <a:rPr lang="fi-FI" dirty="0" smtClean="0"/>
              <a:t>, esim. Irlanti, </a:t>
            </a:r>
            <a:r>
              <a:rPr lang="fi-FI" dirty="0"/>
              <a:t>Espanja</a:t>
            </a:r>
            <a:endParaRPr lang="fi-FI" dirty="0" smtClean="0"/>
          </a:p>
          <a:p>
            <a:pPr lvl="1"/>
            <a:r>
              <a:rPr lang="fi-FI" dirty="0" smtClean="0"/>
              <a:t>Eteenpäin menemisen (”unohtamisen”) ajatus</a:t>
            </a:r>
          </a:p>
          <a:p>
            <a:r>
              <a:rPr lang="fi-FI" dirty="0" smtClean="0"/>
              <a:t>Tunneyhteisöjen selviytymiskeinot (mentaalinen </a:t>
            </a:r>
            <a:r>
              <a:rPr lang="fi-FI" dirty="0" err="1" smtClean="0"/>
              <a:t>resilienssi</a:t>
            </a:r>
            <a:r>
              <a:rPr lang="fi-FI" dirty="0" smtClean="0"/>
              <a:t>)</a:t>
            </a:r>
          </a:p>
          <a:p>
            <a:r>
              <a:rPr lang="fi-FI" dirty="0" smtClean="0"/>
              <a:t>Kaksi tunneyhteisöä: kansakoulunopettajien ammatillinen yhteisö ja </a:t>
            </a:r>
            <a:r>
              <a:rPr lang="fi-FI" dirty="0" smtClean="0"/>
              <a:t>sörnäisläinen </a:t>
            </a:r>
            <a:r>
              <a:rPr lang="fi-FI" dirty="0" smtClean="0"/>
              <a:t>työväenyhteisö</a:t>
            </a:r>
          </a:p>
          <a:p>
            <a:pPr lvl="1"/>
            <a:r>
              <a:rPr lang="fi-FI" dirty="0" smtClean="0"/>
              <a:t>Ryhmään </a:t>
            </a:r>
            <a:r>
              <a:rPr lang="fi-FI" dirty="0" smtClean="0"/>
              <a:t>kuuluminen ja sen tuomat rajoitteet yksilölle</a:t>
            </a:r>
          </a:p>
          <a:p>
            <a:pPr lvl="1"/>
            <a:r>
              <a:rPr lang="fi-FI" dirty="0" smtClean="0"/>
              <a:t>Yhteiset</a:t>
            </a:r>
            <a:r>
              <a:rPr lang="fi-FI" dirty="0"/>
              <a:t>, </a:t>
            </a:r>
            <a:r>
              <a:rPr lang="fi-FI" dirty="0" smtClean="0"/>
              <a:t>usein ääneen </a:t>
            </a:r>
            <a:r>
              <a:rPr lang="fi-FI" dirty="0"/>
              <a:t>lausumattomat muistot kollektiivisesta </a:t>
            </a:r>
            <a:r>
              <a:rPr lang="fi-FI" dirty="0" smtClean="0"/>
              <a:t>kokemuksesta (vaikenemisen ajatus)</a:t>
            </a:r>
            <a:endParaRPr lang="fi-FI" dirty="0"/>
          </a:p>
          <a:p>
            <a:pPr lvl="1"/>
            <a:r>
              <a:rPr lang="fi-FI" dirty="0" smtClean="0"/>
              <a:t>Sota ja sen muistaminen v</a:t>
            </a:r>
            <a:r>
              <a:rPr lang="fi-FI" dirty="0" smtClean="0"/>
              <a:t>ahvistivat ennakkoluuloja ja jakolinjoja</a:t>
            </a:r>
            <a:endParaRPr lang="fi-FI" dirty="0"/>
          </a:p>
          <a:p>
            <a:pPr marL="457200" lvl="1" indent="0">
              <a:buNone/>
            </a:pPr>
            <a:endParaRPr lang="fi-FI" dirty="0" smtClean="0"/>
          </a:p>
        </p:txBody>
      </p:sp>
    </p:spTree>
    <p:extLst>
      <p:ext uri="{BB962C8B-B14F-4D97-AF65-F5344CB8AC3E}">
        <p14:creationId xmlns:p14="http://schemas.microsoft.com/office/powerpoint/2010/main" val="20382659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7"/>
            <a:ext cx="7313613" cy="439533"/>
          </a:xfrm>
        </p:spPr>
        <p:txBody>
          <a:bodyPr/>
          <a:lstStyle/>
          <a:p>
            <a:r>
              <a:rPr lang="fi-FI" sz="2400" dirty="0" smtClean="0"/>
              <a:t>Väitin mm., että</a:t>
            </a:r>
            <a:endParaRPr lang="fi-FI" sz="2400" dirty="0"/>
          </a:p>
        </p:txBody>
      </p:sp>
      <p:sp>
        <p:nvSpPr>
          <p:cNvPr id="3" name="Sisällön paikkamerkki 2"/>
          <p:cNvSpPr>
            <a:spLocks noGrp="1"/>
          </p:cNvSpPr>
          <p:nvPr>
            <p:ph idx="1"/>
          </p:nvPr>
        </p:nvSpPr>
        <p:spPr>
          <a:xfrm>
            <a:off x="757281" y="1126087"/>
            <a:ext cx="7648587" cy="5499494"/>
          </a:xfrm>
        </p:spPr>
        <p:txBody>
          <a:bodyPr>
            <a:normAutofit/>
          </a:bodyPr>
          <a:lstStyle/>
          <a:p>
            <a:pPr>
              <a:buFont typeface="Arial"/>
              <a:buChar char="•"/>
            </a:pPr>
            <a:r>
              <a:rPr lang="fi-FI" dirty="0" smtClean="0"/>
              <a:t>Sota vaikeutti </a:t>
            </a:r>
            <a:r>
              <a:rPr lang="fi-FI" dirty="0"/>
              <a:t>työväestön ja </a:t>
            </a:r>
            <a:r>
              <a:rPr lang="fi-FI" dirty="0" smtClean="0"/>
              <a:t>opettajiston välistä </a:t>
            </a:r>
            <a:r>
              <a:rPr lang="fi-FI" dirty="0" smtClean="0"/>
              <a:t>suhdetta</a:t>
            </a:r>
          </a:p>
          <a:p>
            <a:pPr>
              <a:buFont typeface="Arial"/>
              <a:buChar char="•"/>
            </a:pPr>
            <a:r>
              <a:rPr lang="fi-FI" dirty="0" smtClean="0"/>
              <a:t>Järjellisen sotaselityksen tarve: eteenpäin meneminen edellytti ”vastakkainasettelun” säilyttämistä</a:t>
            </a:r>
          </a:p>
          <a:p>
            <a:pPr lvl="1">
              <a:buFont typeface="Arial"/>
              <a:buChar char="•"/>
            </a:pPr>
            <a:r>
              <a:rPr lang="fi-FI" dirty="0" smtClean="0"/>
              <a:t>Sotakokemuksen </a:t>
            </a:r>
            <a:r>
              <a:rPr lang="fi-FI" dirty="0"/>
              <a:t>tiivistämät tunnehallinnot estivät tuomasta esille vaihtoehtoisia näkemyksiä toisesta osapuolesta tai sotatulkinnasta </a:t>
            </a:r>
            <a:endParaRPr lang="fi-FI" dirty="0" smtClean="0"/>
          </a:p>
          <a:p>
            <a:pPr>
              <a:buFont typeface="Arial"/>
              <a:buChar char="•"/>
            </a:pPr>
            <a:r>
              <a:rPr lang="fi-FI" dirty="0"/>
              <a:t>Eheytyksen, sovituksen </a:t>
            </a:r>
            <a:r>
              <a:rPr lang="fi-FI" dirty="0" smtClean="0"/>
              <a:t>ja </a:t>
            </a:r>
            <a:r>
              <a:rPr lang="fi-FI" dirty="0"/>
              <a:t>vaikenemisen esteeksi tuli tunneyhteisöjen tarve vahvistaa omaa </a:t>
            </a:r>
            <a:r>
              <a:rPr lang="fi-FI" dirty="0" smtClean="0"/>
              <a:t>tarinaansa</a:t>
            </a:r>
          </a:p>
          <a:p>
            <a:pPr>
              <a:buFont typeface="Arial"/>
              <a:buChar char="•"/>
            </a:pPr>
            <a:r>
              <a:rPr lang="fi-FI" dirty="0"/>
              <a:t>Sotaa käytettiin myös vanhojen vastakkainasettelujen vahvistamiseen ja oikeuttamiseen</a:t>
            </a:r>
          </a:p>
          <a:p>
            <a:pPr>
              <a:buFont typeface="Arial"/>
              <a:buChar char="•"/>
            </a:pPr>
            <a:r>
              <a:rPr lang="fi-FI" dirty="0"/>
              <a:t>Tunneyhteisöt eivät olleet sisäisesti yhtenäisiä, eivätkä asetelmat aina menneet oletettujen linjojen </a:t>
            </a:r>
            <a:r>
              <a:rPr lang="fi-FI" dirty="0" smtClean="0"/>
              <a:t>mukaisesti (!)</a:t>
            </a:r>
            <a:endParaRPr lang="fi-FI" dirty="0"/>
          </a:p>
          <a:p>
            <a:pPr>
              <a:buFont typeface="Arial"/>
              <a:buChar char="•"/>
            </a:pPr>
            <a:endParaRPr lang="fi-FI" dirty="0"/>
          </a:p>
          <a:p>
            <a:pPr>
              <a:buFont typeface="Arial"/>
              <a:buChar char="•"/>
            </a:pPr>
            <a:endParaRPr lang="fi-FI" dirty="0"/>
          </a:p>
        </p:txBody>
      </p:sp>
    </p:spTree>
    <p:extLst>
      <p:ext uri="{BB962C8B-B14F-4D97-AF65-F5344CB8AC3E}">
        <p14:creationId xmlns:p14="http://schemas.microsoft.com/office/powerpoint/2010/main" val="404470398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117847"/>
            <a:ext cx="7313613" cy="1122813"/>
          </a:xfrm>
        </p:spPr>
        <p:txBody>
          <a:bodyPr/>
          <a:lstStyle/>
          <a:p>
            <a:r>
              <a:rPr lang="fi-FI" sz="2800" dirty="0" smtClean="0"/>
              <a:t>Kysymystä avataan mm. seuraavien teemojen kautta:</a:t>
            </a:r>
            <a:endParaRPr lang="fi-FI" sz="2800" dirty="0"/>
          </a:p>
        </p:txBody>
      </p:sp>
      <p:sp>
        <p:nvSpPr>
          <p:cNvPr id="3" name="Sisällön paikkamerkki 2"/>
          <p:cNvSpPr>
            <a:spLocks noGrp="1"/>
          </p:cNvSpPr>
          <p:nvPr>
            <p:ph idx="1"/>
          </p:nvPr>
        </p:nvSpPr>
        <p:spPr>
          <a:xfrm>
            <a:off x="392798" y="1240660"/>
            <a:ext cx="8536800" cy="5617339"/>
          </a:xfrm>
        </p:spPr>
        <p:txBody>
          <a:bodyPr>
            <a:normAutofit fontScale="85000" lnSpcReduction="20000"/>
          </a:bodyPr>
          <a:lstStyle/>
          <a:p>
            <a:r>
              <a:rPr lang="fi-FI" dirty="0" smtClean="0"/>
              <a:t>Helsinkiläinen, jakautunut ja politisoitunut </a:t>
            </a:r>
            <a:r>
              <a:rPr lang="fi-FI" dirty="0" smtClean="0"/>
              <a:t>kaupunkitila</a:t>
            </a:r>
          </a:p>
          <a:p>
            <a:r>
              <a:rPr lang="fi-FI" dirty="0" smtClean="0"/>
              <a:t>Sotakevään </a:t>
            </a:r>
            <a:r>
              <a:rPr lang="fi-FI" dirty="0" smtClean="0"/>
              <a:t>kokemukset (yksilölliset ja yhteisölliset)</a:t>
            </a:r>
            <a:endParaRPr lang="fi-FI" dirty="0" smtClean="0"/>
          </a:p>
          <a:p>
            <a:r>
              <a:rPr lang="fi-FI" dirty="0" smtClean="0"/>
              <a:t>Sodanjälkeinen arki työläisyhteisössä</a:t>
            </a:r>
          </a:p>
          <a:p>
            <a:r>
              <a:rPr lang="fi-FI" dirty="0" smtClean="0"/>
              <a:t>Ongelmakohdat koulussa (vaihtuvat sankarit)</a:t>
            </a:r>
          </a:p>
          <a:p>
            <a:r>
              <a:rPr lang="fi-FI" dirty="0" smtClean="0"/>
              <a:t>Työläisäiteihin </a:t>
            </a:r>
            <a:r>
              <a:rPr lang="fi-FI" dirty="0" smtClean="0"/>
              <a:t>kohdistettu </a:t>
            </a:r>
            <a:r>
              <a:rPr lang="fi-FI" dirty="0" smtClean="0"/>
              <a:t>valistus: ”välinpitämättömyyttä” vastaan (esim. opettajat, </a:t>
            </a:r>
            <a:r>
              <a:rPr lang="fi-FI" dirty="0" err="1" smtClean="0"/>
              <a:t>vas.sos</a:t>
            </a:r>
            <a:r>
              <a:rPr lang="fi-FI" dirty="0" smtClean="0"/>
              <a:t>.)</a:t>
            </a:r>
            <a:endParaRPr lang="fi-FI" dirty="0" smtClean="0"/>
          </a:p>
          <a:p>
            <a:r>
              <a:rPr lang="fi-FI" dirty="0" smtClean="0"/>
              <a:t>Kansanopettajiston tausta, koulutus ja </a:t>
            </a:r>
            <a:r>
              <a:rPr lang="fi-FI" dirty="0"/>
              <a:t>poliittinen </a:t>
            </a:r>
            <a:r>
              <a:rPr lang="fi-FI" dirty="0" smtClean="0"/>
              <a:t>eetos (sekä ”poikkeamat”</a:t>
            </a:r>
            <a:r>
              <a:rPr lang="fi-FI" dirty="0" smtClean="0"/>
              <a:t>)</a:t>
            </a:r>
            <a:endParaRPr lang="fi-FI" dirty="0"/>
          </a:p>
          <a:p>
            <a:r>
              <a:rPr lang="fi-FI" dirty="0" smtClean="0"/>
              <a:t>Kansakoulussa käytetty kuritus ja sen linkit tunnehistoriaan</a:t>
            </a:r>
            <a:endParaRPr lang="fi-FI" dirty="0" smtClean="0"/>
          </a:p>
          <a:p>
            <a:r>
              <a:rPr lang="fi-FI" dirty="0" smtClean="0"/>
              <a:t>Kouluhallitus, Franssila ja Edistys</a:t>
            </a:r>
          </a:p>
          <a:p>
            <a:r>
              <a:rPr lang="fi-FI" dirty="0" smtClean="0"/>
              <a:t>Kansakoulutarkastajan </a:t>
            </a:r>
            <a:r>
              <a:rPr lang="fi-FI" dirty="0" smtClean="0"/>
              <a:t>rooli paikallisesti</a:t>
            </a:r>
            <a:endParaRPr lang="fi-FI" dirty="0"/>
          </a:p>
          <a:p>
            <a:r>
              <a:rPr lang="fi-FI" dirty="0" smtClean="0"/>
              <a:t>Vasemmiston </a:t>
            </a:r>
            <a:r>
              <a:rPr lang="fi-FI" dirty="0" smtClean="0"/>
              <a:t>varhaisnuorisotoiminta </a:t>
            </a:r>
            <a:r>
              <a:rPr lang="fi-FI" dirty="0" smtClean="0"/>
              <a:t>koululaitoksen </a:t>
            </a:r>
            <a:r>
              <a:rPr lang="fi-FI" dirty="0" smtClean="0"/>
              <a:t>vastapoolina</a:t>
            </a:r>
          </a:p>
          <a:p>
            <a:r>
              <a:rPr lang="fi-FI" dirty="0" smtClean="0"/>
              <a:t>Heimoaate helsinkiläisopettajiston selviytymiskeinona</a:t>
            </a:r>
            <a:endParaRPr lang="fi-FI" dirty="0" smtClean="0"/>
          </a:p>
        </p:txBody>
      </p:sp>
    </p:spTree>
    <p:extLst>
      <p:ext uri="{BB962C8B-B14F-4D97-AF65-F5344CB8AC3E}">
        <p14:creationId xmlns:p14="http://schemas.microsoft.com/office/powerpoint/2010/main" val="12399998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8"/>
            <a:ext cx="7313613" cy="625598"/>
          </a:xfrm>
        </p:spPr>
        <p:txBody>
          <a:bodyPr/>
          <a:lstStyle/>
          <a:p>
            <a:r>
              <a:rPr lang="fi-FI" dirty="0" smtClean="0"/>
              <a:t>Aikuisten (</a:t>
            </a:r>
            <a:r>
              <a:rPr lang="fi-FI" dirty="0" err="1" smtClean="0"/>
              <a:t>viha)puhe</a:t>
            </a:r>
            <a:r>
              <a:rPr lang="fi-FI" dirty="0" smtClean="0"/>
              <a:t> ja lapsi ristiriitojen keskiössä</a:t>
            </a:r>
            <a:endParaRPr lang="fi-FI" dirty="0"/>
          </a:p>
        </p:txBody>
      </p:sp>
      <p:sp>
        <p:nvSpPr>
          <p:cNvPr id="3" name="Sisällön paikkamerkki 2"/>
          <p:cNvSpPr>
            <a:spLocks noGrp="1"/>
          </p:cNvSpPr>
          <p:nvPr>
            <p:ph idx="1"/>
          </p:nvPr>
        </p:nvSpPr>
        <p:spPr>
          <a:xfrm>
            <a:off x="914400" y="1818105"/>
            <a:ext cx="7313613" cy="4451683"/>
          </a:xfrm>
        </p:spPr>
        <p:txBody>
          <a:bodyPr>
            <a:normAutofit fontScale="92500" lnSpcReduction="10000"/>
          </a:bodyPr>
          <a:lstStyle/>
          <a:p>
            <a:pPr marL="0" indent="0">
              <a:buNone/>
            </a:pPr>
            <a:r>
              <a:rPr lang="fi-FI" i="1" dirty="0"/>
              <a:t>He tulivat kolmelta suunnalta minun lapsuuttani kohti</a:t>
            </a:r>
            <a:br>
              <a:rPr lang="fi-FI" i="1" dirty="0"/>
            </a:br>
            <a:r>
              <a:rPr lang="fi-FI" i="1" dirty="0"/>
              <a:t>ja kaikilla heillä oli aseet</a:t>
            </a:r>
            <a:br>
              <a:rPr lang="fi-FI" i="1" dirty="0"/>
            </a:br>
            <a:r>
              <a:rPr lang="fi-FI" i="1" dirty="0"/>
              <a:t>ja silmät lempeät; </a:t>
            </a:r>
            <a:endParaRPr lang="fi-FI" dirty="0"/>
          </a:p>
          <a:p>
            <a:pPr marL="0" indent="0">
              <a:buNone/>
            </a:pPr>
            <a:r>
              <a:rPr lang="fi-FI" i="1" dirty="0"/>
              <a:t>he tulivat kolmelta suunnalta lasta kohti ja kaikilla heillä oli aseet</a:t>
            </a:r>
            <a:br>
              <a:rPr lang="fi-FI" i="1" dirty="0"/>
            </a:br>
            <a:r>
              <a:rPr lang="fi-FI" i="1" dirty="0"/>
              <a:t>ja silmät lempeät.</a:t>
            </a:r>
            <a:br>
              <a:rPr lang="fi-FI" i="1" dirty="0"/>
            </a:br>
            <a:r>
              <a:rPr lang="fi-FI" i="1" dirty="0"/>
              <a:t>He tulivat kolmelta suunnalta </a:t>
            </a:r>
            <a:endParaRPr lang="fi-FI" dirty="0"/>
          </a:p>
          <a:p>
            <a:pPr marL="0" indent="0">
              <a:buNone/>
            </a:pPr>
            <a:r>
              <a:rPr lang="fi-FI" i="1" dirty="0"/>
              <a:t>minua kohti. </a:t>
            </a:r>
            <a:endParaRPr lang="fi-FI" dirty="0"/>
          </a:p>
          <a:p>
            <a:pPr marL="0" indent="0">
              <a:buNone/>
            </a:pPr>
            <a:r>
              <a:rPr lang="fi-FI" i="1" dirty="0"/>
              <a:t>Ja minä lapsi</a:t>
            </a:r>
            <a:br>
              <a:rPr lang="fi-FI" i="1" dirty="0"/>
            </a:br>
            <a:r>
              <a:rPr lang="fi-FI" i="1" dirty="0"/>
              <a:t>seisoin täynnä mustaa vihaa mutta vaiti. </a:t>
            </a:r>
            <a:endParaRPr lang="fi-FI" i="1" dirty="0" smtClean="0"/>
          </a:p>
          <a:p>
            <a:pPr marL="0" indent="0">
              <a:buNone/>
            </a:pPr>
            <a:r>
              <a:rPr lang="fi-FI" i="1" dirty="0"/>
              <a:t>	</a:t>
            </a:r>
            <a:r>
              <a:rPr lang="fi-FI" i="1" dirty="0" smtClean="0"/>
              <a:t>				Viljo Kajava 1966</a:t>
            </a:r>
          </a:p>
          <a:p>
            <a:pPr marL="1255712" lvl="3" indent="0">
              <a:buNone/>
            </a:pPr>
            <a:endParaRPr lang="fi-FI" dirty="0"/>
          </a:p>
          <a:p>
            <a:endParaRPr lang="fi-FI" dirty="0"/>
          </a:p>
        </p:txBody>
      </p:sp>
    </p:spTree>
    <p:extLst>
      <p:ext uri="{BB962C8B-B14F-4D97-AF65-F5344CB8AC3E}">
        <p14:creationId xmlns:p14="http://schemas.microsoft.com/office/powerpoint/2010/main" val="6955168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03238"/>
            <a:ext cx="7313613" cy="971946"/>
          </a:xfrm>
        </p:spPr>
        <p:txBody>
          <a:bodyPr/>
          <a:lstStyle/>
          <a:p>
            <a:r>
              <a:rPr lang="fi-FI" sz="2000" dirty="0" smtClean="0"/>
              <a:t>Työläisl</a:t>
            </a:r>
            <a:r>
              <a:rPr lang="fi-FI" sz="2000" dirty="0" smtClean="0"/>
              <a:t>asten sotakokemus: isien poissaolo, </a:t>
            </a:r>
            <a:r>
              <a:rPr lang="fi-FI" sz="2000" dirty="0" smtClean="0"/>
              <a:t>kollektiivinen punaorpous </a:t>
            </a:r>
            <a:br>
              <a:rPr lang="fi-FI" sz="2000" dirty="0" smtClean="0"/>
            </a:br>
            <a:r>
              <a:rPr lang="fi-FI" sz="1800" i="1" dirty="0" smtClean="0"/>
              <a:t>Kuva</a:t>
            </a:r>
            <a:r>
              <a:rPr lang="fi-FI" sz="1800" i="1" dirty="0" smtClean="0"/>
              <a:t>: Museovirasto</a:t>
            </a:r>
            <a:endParaRPr lang="fi-FI" sz="1800" i="1" dirty="0"/>
          </a:p>
        </p:txBody>
      </p:sp>
      <p:pic>
        <p:nvPicPr>
          <p:cNvPr id="4" name="Sisällön paikkamerkki 3" descr="30712538_10155708937124635_5414618746981449728_n.jpg"/>
          <p:cNvPicPr>
            <a:picLocks noGrp="1" noChangeAspect="1"/>
          </p:cNvPicPr>
          <p:nvPr>
            <p:ph idx="1"/>
          </p:nvPr>
        </p:nvPicPr>
        <p:blipFill>
          <a:blip r:embed="rId2">
            <a:extLst>
              <a:ext uri="{28A0092B-C50C-407E-A947-70E740481C1C}">
                <a14:useLocalDpi xmlns:a14="http://schemas.microsoft.com/office/drawing/2010/main" val="0"/>
              </a:ext>
            </a:extLst>
          </a:blip>
          <a:srcRect t="2035" b="2035"/>
          <a:stretch>
            <a:fillRect/>
          </a:stretch>
        </p:blipFill>
        <p:spPr/>
      </p:pic>
    </p:spTree>
    <p:extLst>
      <p:ext uri="{BB962C8B-B14F-4D97-AF65-F5344CB8AC3E}">
        <p14:creationId xmlns:p14="http://schemas.microsoft.com/office/powerpoint/2010/main" val="16039075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4400" y="-576138"/>
            <a:ext cx="7313613" cy="229789"/>
          </a:xfrm>
        </p:spPr>
        <p:txBody>
          <a:bodyPr/>
          <a:lstStyle/>
          <a:p>
            <a:endParaRPr lang="fi-FI" dirty="0"/>
          </a:p>
        </p:txBody>
      </p:sp>
      <p:sp>
        <p:nvSpPr>
          <p:cNvPr id="5" name="Sisällön paikkamerkki 4"/>
          <p:cNvSpPr>
            <a:spLocks noGrp="1"/>
          </p:cNvSpPr>
          <p:nvPr>
            <p:ph idx="1"/>
          </p:nvPr>
        </p:nvSpPr>
        <p:spPr>
          <a:xfrm>
            <a:off x="0" y="0"/>
            <a:ext cx="9144000" cy="6858000"/>
          </a:xfrm>
        </p:spPr>
        <p:txBody>
          <a:bodyPr>
            <a:normAutofit fontScale="25000" lnSpcReduction="20000"/>
          </a:bodyPr>
          <a:lstStyle/>
          <a:p>
            <a:pPr marL="0" indent="0">
              <a:spcAft>
                <a:spcPts val="0"/>
              </a:spcAft>
              <a:buNone/>
            </a:pPr>
            <a:r>
              <a:rPr lang="fi-FI" sz="6400" dirty="0">
                <a:ea typeface="Calibri" charset="0"/>
                <a:cs typeface="Calibri" charset="0"/>
              </a:rPr>
              <a:t>15/3 18 Helsinki             </a:t>
            </a:r>
          </a:p>
          <a:p>
            <a:pPr marL="0" indent="0">
              <a:spcAft>
                <a:spcPts val="0"/>
              </a:spcAft>
              <a:buNone/>
            </a:pPr>
            <a:r>
              <a:rPr lang="fi-FI" sz="6400" dirty="0" smtClean="0">
                <a:ea typeface="Calibri" charset="0"/>
                <a:cs typeface="Calibri" charset="0"/>
              </a:rPr>
              <a:t>Terve </a:t>
            </a:r>
            <a:r>
              <a:rPr lang="fi-FI" sz="6400" dirty="0">
                <a:ea typeface="Calibri" charset="0"/>
                <a:cs typeface="Calibri" charset="0"/>
              </a:rPr>
              <a:t>nyt isi pitkästä ajasta</a:t>
            </a:r>
            <a:r>
              <a:rPr lang="fi-FI" sz="6400" b="1" dirty="0">
                <a:ea typeface="Calibri" charset="0"/>
                <a:cs typeface="Calibri" charset="0"/>
              </a:rPr>
              <a:t> vieläkö saadaan </a:t>
            </a:r>
            <a:r>
              <a:rPr lang="fi-FI" sz="6400" b="1" dirty="0" err="1">
                <a:ea typeface="Calibri" charset="0"/>
                <a:cs typeface="Calibri" charset="0"/>
              </a:rPr>
              <a:t>sua</a:t>
            </a:r>
            <a:r>
              <a:rPr lang="fi-FI" sz="6400" b="1" dirty="0">
                <a:ea typeface="Calibri" charset="0"/>
                <a:cs typeface="Calibri" charset="0"/>
              </a:rPr>
              <a:t> nähdä ensinkään vain </a:t>
            </a:r>
            <a:r>
              <a:rPr lang="fi-FI" sz="6400" dirty="0">
                <a:ea typeface="Calibri" charset="0"/>
                <a:cs typeface="Calibri" charset="0"/>
              </a:rPr>
              <a:t>onko </a:t>
            </a:r>
            <a:r>
              <a:rPr lang="fi-FI" sz="6400" dirty="0" smtClean="0">
                <a:ea typeface="Calibri" charset="0"/>
                <a:cs typeface="Calibri" charset="0"/>
              </a:rPr>
              <a:t>se jo sinun vuoro että </a:t>
            </a:r>
            <a:r>
              <a:rPr lang="fi-FI" sz="6400" dirty="0">
                <a:ea typeface="Calibri" charset="0"/>
                <a:cs typeface="Calibri" charset="0"/>
              </a:rPr>
              <a:t>lähteä ja jättää meidät tähän kurjaan elämään ilman isää niin se jo aivan tuntuu kun olin saattamassa niitä kaatuneita veikkoja viime pyhänä niin tuli aivan </a:t>
            </a:r>
            <a:r>
              <a:rPr lang="fi-FI" sz="6400" dirty="0" err="1">
                <a:ea typeface="Calibri" charset="0"/>
                <a:cs typeface="Calibri" charset="0"/>
              </a:rPr>
              <a:t>semmonen</a:t>
            </a:r>
            <a:r>
              <a:rPr lang="fi-FI" sz="6400" dirty="0">
                <a:ea typeface="Calibri" charset="0"/>
                <a:cs typeface="Calibri" charset="0"/>
              </a:rPr>
              <a:t> ajatus että kai ensi kerran kun taas haudataan että silloin olet ja sinä armaani siellä yhtenä urhona vaan ehkä et vielä sentään </a:t>
            </a:r>
            <a:r>
              <a:rPr lang="fi-FI" sz="6400" dirty="0" err="1">
                <a:ea typeface="Calibri" charset="0"/>
                <a:cs typeface="Calibri" charset="0"/>
              </a:rPr>
              <a:t>toivosin</a:t>
            </a:r>
            <a:r>
              <a:rPr lang="fi-FI" sz="6400" dirty="0">
                <a:ea typeface="Calibri" charset="0"/>
                <a:cs typeface="Calibri" charset="0"/>
              </a:rPr>
              <a:t> että pääsisit edes vähän kotona käymään kun lapset on perin </a:t>
            </a:r>
            <a:r>
              <a:rPr lang="fi-FI" sz="6400" dirty="0" err="1">
                <a:ea typeface="Calibri" charset="0"/>
                <a:cs typeface="Calibri" charset="0"/>
              </a:rPr>
              <a:t>villijä</a:t>
            </a:r>
            <a:r>
              <a:rPr lang="fi-FI" sz="6400" dirty="0">
                <a:ea typeface="Calibri" charset="0"/>
                <a:cs typeface="Calibri" charset="0"/>
              </a:rPr>
              <a:t> sinun perää hellä vallankin itkee myötäänsä. Hilkka aina sanoo että kun isi tulee että antaa </a:t>
            </a:r>
            <a:r>
              <a:rPr lang="fi-FI" sz="6400" dirty="0" err="1">
                <a:ea typeface="Calibri" charset="0"/>
                <a:cs typeface="Calibri" charset="0"/>
              </a:rPr>
              <a:t>uukko</a:t>
            </a:r>
            <a:r>
              <a:rPr lang="fi-FI" sz="6400" dirty="0">
                <a:ea typeface="Calibri" charset="0"/>
                <a:cs typeface="Calibri" charset="0"/>
              </a:rPr>
              <a:t> </a:t>
            </a:r>
            <a:r>
              <a:rPr lang="fi-FI" sz="6400" dirty="0" err="1">
                <a:ea typeface="Calibri" charset="0"/>
                <a:cs typeface="Calibri" charset="0"/>
              </a:rPr>
              <a:t>olii</a:t>
            </a:r>
            <a:r>
              <a:rPr lang="fi-FI" sz="6400" dirty="0">
                <a:ea typeface="Calibri" charset="0"/>
                <a:cs typeface="Calibri" charset="0"/>
              </a:rPr>
              <a:t> isillä </a:t>
            </a:r>
            <a:r>
              <a:rPr lang="fi-FI" sz="6400" dirty="0" err="1">
                <a:ea typeface="Calibri" charset="0"/>
                <a:cs typeface="Calibri" charset="0"/>
              </a:rPr>
              <a:t>ilkalla</a:t>
            </a:r>
            <a:r>
              <a:rPr lang="fi-FI" sz="6400" dirty="0">
                <a:ea typeface="Calibri" charset="0"/>
                <a:cs typeface="Calibri" charset="0"/>
              </a:rPr>
              <a:t> </a:t>
            </a:r>
            <a:r>
              <a:rPr lang="fi-FI" sz="6400" b="1" dirty="0">
                <a:ea typeface="Calibri" charset="0"/>
                <a:cs typeface="Calibri" charset="0"/>
              </a:rPr>
              <a:t>ikävää isiä. </a:t>
            </a:r>
            <a:r>
              <a:rPr lang="fi-FI" sz="6400" dirty="0">
                <a:ea typeface="Calibri" charset="0"/>
                <a:cs typeface="Calibri" charset="0"/>
              </a:rPr>
              <a:t>(</a:t>
            </a:r>
            <a:r>
              <a:rPr lang="mr-IN" sz="6400" dirty="0">
                <a:ea typeface="Calibri" charset="0"/>
                <a:cs typeface="Calibri" charset="0"/>
              </a:rPr>
              <a:t>…</a:t>
            </a:r>
            <a:r>
              <a:rPr lang="fi-FI" sz="6400" dirty="0">
                <a:ea typeface="Calibri" charset="0"/>
                <a:cs typeface="Calibri" charset="0"/>
              </a:rPr>
              <a:t>) </a:t>
            </a:r>
          </a:p>
          <a:p>
            <a:pPr marL="0" indent="0">
              <a:spcAft>
                <a:spcPts val="0"/>
              </a:spcAft>
              <a:buNone/>
            </a:pPr>
            <a:r>
              <a:rPr lang="fi-FI" sz="6400" dirty="0">
                <a:ea typeface="Calibri" charset="0"/>
                <a:cs typeface="Calibri" charset="0"/>
              </a:rPr>
              <a:t>Kuulehan Matti älä meistä sure sillä kyllähän me täällä hyvin voimme joskin ei niin erittäin niin kumminkin tavallaan leipää ei täällä saa kun puoli kuponki määrästä peruja ei ensinkään soppaa jonotan 3 1/2 tuntia päivässä mutta sekin on niin huonoa että ei lapset sitä taho syödä</a:t>
            </a:r>
          </a:p>
          <a:p>
            <a:pPr marL="0" indent="0">
              <a:spcAft>
                <a:spcPts val="0"/>
              </a:spcAft>
              <a:buNone/>
            </a:pPr>
            <a:r>
              <a:rPr lang="fi-FI" sz="6400" dirty="0">
                <a:ea typeface="Calibri" charset="0"/>
                <a:cs typeface="Calibri" charset="0"/>
              </a:rPr>
              <a:t>Nonin ei kai ole nyt </a:t>
            </a:r>
            <a:r>
              <a:rPr lang="fi-FI" sz="6400" dirty="0" err="1">
                <a:ea typeface="Calibri" charset="0"/>
                <a:cs typeface="Calibri" charset="0"/>
              </a:rPr>
              <a:t>enään</a:t>
            </a:r>
            <a:r>
              <a:rPr lang="fi-FI" sz="6400" dirty="0">
                <a:ea typeface="Calibri" charset="0"/>
                <a:cs typeface="Calibri" charset="0"/>
              </a:rPr>
              <a:t> </a:t>
            </a:r>
            <a:r>
              <a:rPr lang="fi-FI" sz="6400" dirty="0" err="1">
                <a:ea typeface="Calibri" charset="0"/>
                <a:cs typeface="Calibri" charset="0"/>
              </a:rPr>
              <a:t>mitää</a:t>
            </a:r>
            <a:r>
              <a:rPr lang="fi-FI" sz="6400" dirty="0">
                <a:ea typeface="Calibri" charset="0"/>
                <a:cs typeface="Calibri" charset="0"/>
              </a:rPr>
              <a:t> erityisempää mutta voi nyt hyvin </a:t>
            </a:r>
            <a:r>
              <a:rPr lang="fi-FI" sz="6400" b="1" dirty="0">
                <a:ea typeface="Calibri" charset="0"/>
                <a:cs typeface="Calibri" charset="0"/>
              </a:rPr>
              <a:t>pysy varjeltuna </a:t>
            </a:r>
            <a:r>
              <a:rPr lang="fi-FI" sz="6400" dirty="0">
                <a:ea typeface="Calibri" charset="0"/>
                <a:cs typeface="Calibri" charset="0"/>
              </a:rPr>
              <a:t>noilta petojen murha nuolilta että vielä pääsisit näkemään omia </a:t>
            </a:r>
            <a:r>
              <a:rPr lang="fi-FI" sz="6400" dirty="0" err="1">
                <a:ea typeface="Calibri" charset="0"/>
                <a:cs typeface="Calibri" charset="0"/>
              </a:rPr>
              <a:t>nossujasi</a:t>
            </a:r>
            <a:r>
              <a:rPr lang="fi-FI" sz="6400" dirty="0">
                <a:ea typeface="Calibri" charset="0"/>
                <a:cs typeface="Calibri" charset="0"/>
              </a:rPr>
              <a:t> kun ne niin varttuu sinua kirjota jos saat tämän on aina paljon parempi elää kun saa vähän tietoa miten voit</a:t>
            </a:r>
          </a:p>
          <a:p>
            <a:pPr marL="0" indent="0">
              <a:spcAft>
                <a:spcPts val="0"/>
              </a:spcAft>
              <a:buNone/>
            </a:pPr>
            <a:r>
              <a:rPr lang="fi-FI" sz="6400" b="1" dirty="0">
                <a:ea typeface="Calibri" charset="0"/>
                <a:cs typeface="Calibri" charset="0"/>
              </a:rPr>
              <a:t>Hyvästi nyt isä kulta</a:t>
            </a:r>
            <a:r>
              <a:rPr lang="fi-FI" sz="6400" dirty="0">
                <a:ea typeface="Calibri" charset="0"/>
                <a:cs typeface="Calibri" charset="0"/>
              </a:rPr>
              <a:t> voi nyt hyvin enhän osaa muuta sillä matka on pitkä ja vaarat vaanii pysy varjeltuna sitä hartaimmin toivon koita päästä kotia kun olet jo ollut </a:t>
            </a:r>
            <a:r>
              <a:rPr lang="fi-FI" sz="6400" dirty="0" err="1">
                <a:ea typeface="Calibri" charset="0"/>
                <a:cs typeface="Calibri" charset="0"/>
              </a:rPr>
              <a:t>niinkauvan</a:t>
            </a:r>
            <a:r>
              <a:rPr lang="fi-FI" sz="6400" dirty="0">
                <a:ea typeface="Calibri" charset="0"/>
                <a:cs typeface="Calibri" charset="0"/>
              </a:rPr>
              <a:t> Siis voi hyvin tervehditty näkemään jos se on </a:t>
            </a:r>
            <a:r>
              <a:rPr lang="fi-FI" sz="6400" dirty="0" err="1">
                <a:ea typeface="Calibri" charset="0"/>
                <a:cs typeface="Calibri" charset="0"/>
              </a:rPr>
              <a:t>sallitu</a:t>
            </a:r>
            <a:r>
              <a:rPr lang="fi-FI" sz="6400" dirty="0">
                <a:ea typeface="Calibri" charset="0"/>
                <a:cs typeface="Calibri" charset="0"/>
              </a:rPr>
              <a:t> </a:t>
            </a:r>
            <a:r>
              <a:rPr lang="fi-FI" sz="6400" dirty="0" err="1">
                <a:ea typeface="Calibri" charset="0"/>
                <a:cs typeface="Calibri" charset="0"/>
              </a:rPr>
              <a:t>enään</a:t>
            </a:r>
            <a:r>
              <a:rPr lang="fi-FI" sz="6400" dirty="0">
                <a:ea typeface="Calibri" charset="0"/>
                <a:cs typeface="Calibri" charset="0"/>
              </a:rPr>
              <a:t> meille. Lapsilta oikein sydän </a:t>
            </a:r>
            <a:r>
              <a:rPr lang="fi-FI" sz="6400" dirty="0" err="1">
                <a:ea typeface="Calibri" charset="0"/>
                <a:cs typeface="Calibri" charset="0"/>
              </a:rPr>
              <a:t>tervehtys</a:t>
            </a:r>
            <a:r>
              <a:rPr lang="fi-FI" sz="6400" dirty="0">
                <a:ea typeface="Calibri" charset="0"/>
                <a:cs typeface="Calibri" charset="0"/>
              </a:rPr>
              <a:t> isille ja </a:t>
            </a:r>
            <a:r>
              <a:rPr lang="fi-FI" sz="6400" b="1" dirty="0">
                <a:ea typeface="Calibri" charset="0"/>
                <a:cs typeface="Calibri" charset="0"/>
              </a:rPr>
              <a:t>isin täytyy tulla lasten luo lapsilla on ikävä </a:t>
            </a:r>
            <a:r>
              <a:rPr lang="fi-FI" sz="6400" dirty="0">
                <a:ea typeface="Calibri" charset="0"/>
                <a:cs typeface="Calibri" charset="0"/>
              </a:rPr>
              <a:t>ehkä tämä on </a:t>
            </a:r>
            <a:r>
              <a:rPr lang="fi-FI" sz="6400" dirty="0" err="1">
                <a:ea typeface="Calibri" charset="0"/>
                <a:cs typeface="Calibri" charset="0"/>
              </a:rPr>
              <a:t>viimenen</a:t>
            </a:r>
            <a:r>
              <a:rPr lang="fi-FI" sz="6400" dirty="0">
                <a:ea typeface="Calibri" charset="0"/>
                <a:cs typeface="Calibri" charset="0"/>
              </a:rPr>
              <a:t> tervehdys sinulle joka olet kaiken uhrannut </a:t>
            </a:r>
          </a:p>
          <a:p>
            <a:pPr marL="0" indent="0">
              <a:spcAft>
                <a:spcPts val="0"/>
              </a:spcAft>
              <a:buNone/>
            </a:pPr>
            <a:r>
              <a:rPr lang="fi-FI" sz="6400" dirty="0">
                <a:ea typeface="Calibri" charset="0"/>
                <a:cs typeface="Calibri" charset="0"/>
              </a:rPr>
              <a:t>Siis ota ne vastaan mitä </a:t>
            </a:r>
            <a:r>
              <a:rPr lang="fi-FI" sz="6400" dirty="0" err="1">
                <a:ea typeface="Calibri" charset="0"/>
                <a:cs typeface="Calibri" charset="0"/>
              </a:rPr>
              <a:t>lämposemmin</a:t>
            </a:r>
            <a:endParaRPr lang="fi-FI" sz="6400" dirty="0">
              <a:ea typeface="Calibri" charset="0"/>
              <a:cs typeface="Calibri" charset="0"/>
            </a:endParaRPr>
          </a:p>
          <a:p>
            <a:pPr marL="0" indent="0">
              <a:buNone/>
            </a:pPr>
            <a:r>
              <a:rPr lang="fi-FI" sz="6400" dirty="0">
                <a:ea typeface="Calibri" charset="0"/>
                <a:cs typeface="Calibri" charset="0"/>
              </a:rPr>
              <a:t> toivo oma </a:t>
            </a:r>
            <a:r>
              <a:rPr lang="fi-FI" sz="6400" dirty="0" smtClean="0">
                <a:ea typeface="Calibri" charset="0"/>
                <a:cs typeface="Calibri" charset="0"/>
              </a:rPr>
              <a:t>Hilkkasi Helläsi </a:t>
            </a:r>
            <a:r>
              <a:rPr lang="fi-FI" sz="6400" dirty="0">
                <a:ea typeface="Calibri" charset="0"/>
                <a:cs typeface="Calibri" charset="0"/>
              </a:rPr>
              <a:t>ja </a:t>
            </a:r>
            <a:r>
              <a:rPr lang="fi-FI" sz="6400" dirty="0" smtClean="0">
                <a:ea typeface="Calibri" charset="0"/>
                <a:cs typeface="Calibri" charset="0"/>
              </a:rPr>
              <a:t>minä</a:t>
            </a:r>
          </a:p>
          <a:p>
            <a:pPr marL="0" indent="0">
              <a:buNone/>
            </a:pPr>
            <a:r>
              <a:rPr lang="fi-FI" sz="6400" dirty="0" smtClean="0">
                <a:ea typeface="Calibri" charset="0"/>
                <a:cs typeface="Calibri" charset="0"/>
              </a:rPr>
              <a:t> jään odottamaan</a:t>
            </a:r>
            <a:endParaRPr lang="fi-FI" sz="6400" dirty="0">
              <a:ea typeface="Calibri" charset="0"/>
              <a:cs typeface="Calibri" charset="0"/>
            </a:endParaRPr>
          </a:p>
          <a:p>
            <a:pPr marL="0" indent="0">
              <a:buNone/>
            </a:pPr>
            <a:r>
              <a:rPr lang="fi-FI" sz="6400" i="1" dirty="0">
                <a:ea typeface="Calibri" charset="0"/>
                <a:cs typeface="Times New Roman" charset="0"/>
              </a:rPr>
              <a:t>(PUUSEPPÄ </a:t>
            </a:r>
            <a:r>
              <a:rPr lang="fi-FI" sz="6400" i="1" dirty="0" smtClean="0">
                <a:ea typeface="Calibri" charset="0"/>
                <a:cs typeface="Times New Roman" charset="0"/>
              </a:rPr>
              <a:t>M. K. </a:t>
            </a:r>
            <a:r>
              <a:rPr lang="fi-FI" sz="6400" i="1" dirty="0">
                <a:ea typeface="Calibri" charset="0"/>
                <a:cs typeface="Times New Roman" charset="0"/>
              </a:rPr>
              <a:t>TELOITETTIIN RINTAMALLA LÄNKIPOHJAN TAISTELUN YHTEYDESSÄ 16.3.1918</a:t>
            </a:r>
            <a:r>
              <a:rPr lang="fi-FI" sz="6400" i="1" dirty="0" smtClean="0">
                <a:ea typeface="Calibri" charset="0"/>
                <a:cs typeface="Times New Roman" charset="0"/>
              </a:rPr>
              <a:t>)</a:t>
            </a:r>
            <a:endParaRPr lang="fi-FI" sz="6400" i="1" dirty="0">
              <a:ea typeface="Calibri" charset="0"/>
              <a:cs typeface="Calibri" charset="0"/>
            </a:endParaRPr>
          </a:p>
        </p:txBody>
      </p:sp>
    </p:spTree>
    <p:extLst>
      <p:ext uri="{BB962C8B-B14F-4D97-AF65-F5344CB8AC3E}">
        <p14:creationId xmlns:p14="http://schemas.microsoft.com/office/powerpoint/2010/main" val="19261950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r>
              <a:rPr lang="fi-FI" dirty="0" smtClean="0"/>
              <a:t>v</a:t>
            </a:r>
            <a:endParaRPr lang="fi-FI" dirty="0"/>
          </a:p>
        </p:txBody>
      </p:sp>
      <p:pic>
        <p:nvPicPr>
          <p:cNvPr id="4" name="Sisällön paikkamerkki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42" y="0"/>
            <a:ext cx="10540141" cy="6910252"/>
          </a:xfrm>
          <a:prstGeom prst="rect">
            <a:avLst/>
          </a:prstGeom>
        </p:spPr>
      </p:pic>
    </p:spTree>
    <p:extLst>
      <p:ext uri="{BB962C8B-B14F-4D97-AF65-F5344CB8AC3E}">
        <p14:creationId xmlns:p14="http://schemas.microsoft.com/office/powerpoint/2010/main" val="273607767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ustekaivo">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Mustekaivo.thmx</Template>
  <TotalTime>6040</TotalTime>
  <Words>770</Words>
  <Application>Microsoft Macintosh PowerPoint</Application>
  <PresentationFormat>Näytössä katseltava diaesitys (4:3)</PresentationFormat>
  <Paragraphs>103</Paragraphs>
  <Slides>19</Slides>
  <Notes>0</Notes>
  <HiddenSlides>0</HiddenSlides>
  <MMClips>0</MMClips>
  <ScaleCrop>false</ScaleCrop>
  <HeadingPairs>
    <vt:vector size="4" baseType="variant">
      <vt:variant>
        <vt:lpstr>Teema</vt:lpstr>
      </vt:variant>
      <vt:variant>
        <vt:i4>1</vt:i4>
      </vt:variant>
      <vt:variant>
        <vt:lpstr>Dian otsikot</vt:lpstr>
      </vt:variant>
      <vt:variant>
        <vt:i4>19</vt:i4>
      </vt:variant>
    </vt:vector>
  </HeadingPairs>
  <TitlesOfParts>
    <vt:vector size="20" baseType="lpstr">
      <vt:lpstr>Mustekaivo</vt:lpstr>
      <vt:lpstr>  Raskas rauha,  etsitty eheys  Vuoden 1918 tunnejäljet luokka-huoneiden liepeillä </vt:lpstr>
      <vt:lpstr>Prosessit</vt:lpstr>
      <vt:lpstr>Rauhankriisi, sodasta toipumisen historia</vt:lpstr>
      <vt:lpstr>Väitin mm., että</vt:lpstr>
      <vt:lpstr>Kysymystä avataan mm. seuraavien teemojen kautta:</vt:lpstr>
      <vt:lpstr>Aikuisten (viha)puhe ja lapsi ristiriitojen keskiössä</vt:lpstr>
      <vt:lpstr>Työläislasten sotakokemus: isien poissaolo, kollektiivinen punaorpous  Kuva: Museovirasto</vt:lpstr>
      <vt:lpstr>PowerPoint-esitys</vt:lpstr>
      <vt:lpstr>PowerPoint-esitys</vt:lpstr>
      <vt:lpstr>Yhteisön kokemus: tappio, vankileirit, katkeruus Kuva: Ivan Timiriasew/HKM</vt:lpstr>
      <vt:lpstr>Vankileirit yhteisöllisen toiminnan keskiössä  Kuva: Museovirasto</vt:lpstr>
      <vt:lpstr>Porvarillisen Helsingin (opettajien) kokemus</vt:lpstr>
      <vt:lpstr>Paljon illusionia on takana</vt:lpstr>
      <vt:lpstr>Lucina (&amp; Kirkkokatu)  Kuva (rajattu): C. P. Dyrendahl /Museovirasto</vt:lpstr>
      <vt:lpstr>PowerPoint-esitys</vt:lpstr>
      <vt:lpstr>Vallilan järjestönuoria 1929 Kuva: Kansan arkisto</vt:lpstr>
      <vt:lpstr>Järjestönuoret ja punaorposukupolven velvollisuus</vt:lpstr>
      <vt:lpstr>PowerPoint-esitys</vt:lpstr>
      <vt:lpstr>”Yhteisiä” tunteita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Raskas rauha, etsitty eheys</dc:title>
  <dc:creator>Oona</dc:creator>
  <cp:lastModifiedBy>Oona</cp:lastModifiedBy>
  <cp:revision>315</cp:revision>
  <dcterms:created xsi:type="dcterms:W3CDTF">2018-04-11T15:32:11Z</dcterms:created>
  <dcterms:modified xsi:type="dcterms:W3CDTF">2018-04-15T20:14:38Z</dcterms:modified>
</cp:coreProperties>
</file>