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4" r:id="rId2"/>
    <p:sldId id="266" r:id="rId3"/>
    <p:sldId id="268" r:id="rId4"/>
    <p:sldId id="271" r:id="rId5"/>
    <p:sldId id="275" r:id="rId6"/>
    <p:sldId id="272" r:id="rId7"/>
    <p:sldId id="273" r:id="rId8"/>
    <p:sldId id="277" r:id="rId9"/>
    <p:sldId id="278" r:id="rId10"/>
    <p:sldId id="281" r:id="rId11"/>
    <p:sldId id="279" r:id="rId12"/>
    <p:sldId id="282" r:id="rId13"/>
    <p:sldId id="283" r:id="rId14"/>
    <p:sldId id="274" r:id="rId15"/>
    <p:sldId id="285" r:id="rId16"/>
    <p:sldId id="288" r:id="rId17"/>
    <p:sldId id="286" r:id="rId18"/>
    <p:sldId id="287" r:id="rId19"/>
    <p:sldId id="280" r:id="rId20"/>
    <p:sldId id="276" r:id="rId21"/>
  </p:sldIdLst>
  <p:sldSz cx="9144000" cy="6858000" type="screen4x3"/>
  <p:notesSz cx="9926638" cy="679767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A1EB8CE7-D22E-4D6A-AA22-7ECCD85A43E6}" type="datetimeFigureOut">
              <a:rPr lang="fi-FI" smtClean="0"/>
              <a:t>18.2.2017</a:t>
            </a:fld>
            <a:endParaRPr lang="fi-FI"/>
          </a:p>
        </p:txBody>
      </p:sp>
      <p:sp>
        <p:nvSpPr>
          <p:cNvPr id="4" name="Alatunnisteen paikkamerkki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54417CB1-93C6-465F-82C9-A4E1D5FF93D4}" type="slidenum">
              <a:rPr lang="fi-FI" smtClean="0"/>
              <a:t>‹#›</a:t>
            </a:fld>
            <a:endParaRPr lang="fi-FI"/>
          </a:p>
        </p:txBody>
      </p:sp>
    </p:spTree>
    <p:extLst>
      <p:ext uri="{BB962C8B-B14F-4D97-AF65-F5344CB8AC3E}">
        <p14:creationId xmlns:p14="http://schemas.microsoft.com/office/powerpoint/2010/main" val="381702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3D5862D6-E4F6-4716-A331-41491E38BB3B}" type="datetimeFigureOut">
              <a:rPr lang="fi-FI" smtClean="0"/>
              <a:t>18.2.2017</a:t>
            </a:fld>
            <a:endParaRPr lang="fi-FI"/>
          </a:p>
        </p:txBody>
      </p:sp>
      <p:sp>
        <p:nvSpPr>
          <p:cNvPr id="4" name="Dian kuvan paikkamerkki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9ED6A606-9578-4961-ADCB-A387025D5305}" type="slidenum">
              <a:rPr lang="fi-FI" smtClean="0"/>
              <a:t>‹#›</a:t>
            </a:fld>
            <a:endParaRPr lang="fi-FI"/>
          </a:p>
        </p:txBody>
      </p:sp>
    </p:spTree>
    <p:extLst>
      <p:ext uri="{BB962C8B-B14F-4D97-AF65-F5344CB8AC3E}">
        <p14:creationId xmlns:p14="http://schemas.microsoft.com/office/powerpoint/2010/main" val="244407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normAutofit/>
          </a:bodyPr>
          <a:lstStyle>
            <a:lvl1pPr>
              <a:defRPr sz="3200">
                <a:latin typeface="Book Antiqua" panose="02040602050305030304"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50D75AF9-37C0-447B-8ABA-9C9043E811E0}" type="datetime1">
              <a:rPr lang="fi-FI" smtClean="0"/>
              <a:t>18.2.2017</a:t>
            </a:fld>
            <a:endParaRPr lang="fi-FI"/>
          </a:p>
        </p:txBody>
      </p:sp>
      <p:sp>
        <p:nvSpPr>
          <p:cNvPr id="5" name="Alatunnisteen paikkamerkki 4"/>
          <p:cNvSpPr>
            <a:spLocks noGrp="1"/>
          </p:cNvSpPr>
          <p:nvPr>
            <p:ph type="ftr" sz="quarter" idx="11"/>
          </p:nvPr>
        </p:nvSpPr>
        <p:spPr/>
        <p:txBody>
          <a:bodyPr/>
          <a:lstStyle/>
          <a:p>
            <a:r>
              <a:rPr lang="fi-FI" smtClean="0"/>
              <a:t>Martti Häikiö</a:t>
            </a:r>
            <a:endParaRPr lang="fi-FI"/>
          </a:p>
        </p:txBody>
      </p:sp>
      <p:sp>
        <p:nvSpPr>
          <p:cNvPr id="6" name="Dian numeron paikkamerkki 5"/>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896111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D506040-CB73-4DDD-B16B-E4FA45954B7A}" type="datetime1">
              <a:rPr lang="fi-FI" smtClean="0"/>
              <a:t>18.2.2017</a:t>
            </a:fld>
            <a:endParaRPr lang="fi-FI"/>
          </a:p>
        </p:txBody>
      </p:sp>
      <p:sp>
        <p:nvSpPr>
          <p:cNvPr id="5" name="Alatunnisteen paikkamerkki 4"/>
          <p:cNvSpPr>
            <a:spLocks noGrp="1"/>
          </p:cNvSpPr>
          <p:nvPr>
            <p:ph type="ftr" sz="quarter" idx="11"/>
          </p:nvPr>
        </p:nvSpPr>
        <p:spPr/>
        <p:txBody>
          <a:bodyPr/>
          <a:lstStyle/>
          <a:p>
            <a:r>
              <a:rPr lang="fi-FI" smtClean="0"/>
              <a:t>Martti Häikiö</a:t>
            </a:r>
            <a:endParaRPr lang="fi-FI"/>
          </a:p>
        </p:txBody>
      </p:sp>
      <p:sp>
        <p:nvSpPr>
          <p:cNvPr id="6" name="Dian numeron paikkamerkki 5"/>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233483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402E01D-4087-4B77-8029-4F4C2080012C}" type="datetime1">
              <a:rPr lang="fi-FI" smtClean="0"/>
              <a:t>18.2.2017</a:t>
            </a:fld>
            <a:endParaRPr lang="fi-FI"/>
          </a:p>
        </p:txBody>
      </p:sp>
      <p:sp>
        <p:nvSpPr>
          <p:cNvPr id="5" name="Alatunnisteen paikkamerkki 4"/>
          <p:cNvSpPr>
            <a:spLocks noGrp="1"/>
          </p:cNvSpPr>
          <p:nvPr>
            <p:ph type="ftr" sz="quarter" idx="11"/>
          </p:nvPr>
        </p:nvSpPr>
        <p:spPr/>
        <p:txBody>
          <a:bodyPr/>
          <a:lstStyle/>
          <a:p>
            <a:r>
              <a:rPr lang="fi-FI" smtClean="0"/>
              <a:t>Martti Häikiö</a:t>
            </a:r>
            <a:endParaRPr lang="fi-FI"/>
          </a:p>
        </p:txBody>
      </p:sp>
      <p:sp>
        <p:nvSpPr>
          <p:cNvPr id="6" name="Dian numeron paikkamerkki 5"/>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393142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3200">
                <a:latin typeface="Book Antiqua" panose="02040602050305030304" pitchFamily="18" charset="0"/>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normAutofit/>
          </a:bodyPr>
          <a:lstStyle>
            <a:lvl1pPr>
              <a:defRPr sz="2400">
                <a:latin typeface="Book Antiqua" panose="02040602050305030304" pitchFamily="18" charset="0"/>
              </a:defRPr>
            </a:lvl1pPr>
            <a:lvl2pPr>
              <a:defRPr sz="2000">
                <a:latin typeface="Book Antiqua" panose="02040602050305030304" pitchFamily="18" charset="0"/>
              </a:defRPr>
            </a:lvl2pPr>
            <a:lvl3pPr>
              <a:defRPr sz="1800">
                <a:latin typeface="Book Antiqua" panose="02040602050305030304" pitchFamily="18" charset="0"/>
              </a:defRPr>
            </a:lvl3pPr>
            <a:lvl4pPr>
              <a:defRPr sz="1600">
                <a:latin typeface="Book Antiqua" panose="02040602050305030304" pitchFamily="18" charset="0"/>
              </a:defRPr>
            </a:lvl4pPr>
            <a:lvl5pPr>
              <a:defRPr sz="1600">
                <a:latin typeface="Book Antiqua" panose="02040602050305030304" pitchFamily="18" charset="0"/>
              </a:defRPr>
            </a:lvl5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10"/>
          </p:nvPr>
        </p:nvSpPr>
        <p:spPr/>
        <p:txBody>
          <a:bodyPr/>
          <a:lstStyle/>
          <a:p>
            <a:fld id="{C0A29C6A-D36A-47C2-A766-64C37B753A32}" type="datetime1">
              <a:rPr lang="fi-FI" smtClean="0"/>
              <a:t>18.2.2017</a:t>
            </a:fld>
            <a:endParaRPr lang="fi-FI"/>
          </a:p>
        </p:txBody>
      </p:sp>
      <p:sp>
        <p:nvSpPr>
          <p:cNvPr id="5" name="Alatunnisteen paikkamerkki 4"/>
          <p:cNvSpPr>
            <a:spLocks noGrp="1"/>
          </p:cNvSpPr>
          <p:nvPr>
            <p:ph type="ftr" sz="quarter" idx="11"/>
          </p:nvPr>
        </p:nvSpPr>
        <p:spPr/>
        <p:txBody>
          <a:bodyPr/>
          <a:lstStyle/>
          <a:p>
            <a:r>
              <a:rPr lang="fi-FI" smtClean="0"/>
              <a:t>Martti Häikiö</a:t>
            </a:r>
            <a:endParaRPr lang="fi-FI"/>
          </a:p>
        </p:txBody>
      </p:sp>
      <p:sp>
        <p:nvSpPr>
          <p:cNvPr id="6" name="Dian numeron paikkamerkki 5"/>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1417212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FF6ED850-5A3A-48D9-963F-B1419310152F}" type="datetime1">
              <a:rPr lang="fi-FI" smtClean="0"/>
              <a:t>18.2.2017</a:t>
            </a:fld>
            <a:endParaRPr lang="fi-FI"/>
          </a:p>
        </p:txBody>
      </p:sp>
      <p:sp>
        <p:nvSpPr>
          <p:cNvPr id="5" name="Alatunnisteen paikkamerkki 4"/>
          <p:cNvSpPr>
            <a:spLocks noGrp="1"/>
          </p:cNvSpPr>
          <p:nvPr>
            <p:ph type="ftr" sz="quarter" idx="11"/>
          </p:nvPr>
        </p:nvSpPr>
        <p:spPr/>
        <p:txBody>
          <a:bodyPr/>
          <a:lstStyle/>
          <a:p>
            <a:r>
              <a:rPr lang="fi-FI" smtClean="0"/>
              <a:t>Martti Häikiö</a:t>
            </a:r>
            <a:endParaRPr lang="fi-FI"/>
          </a:p>
        </p:txBody>
      </p:sp>
      <p:sp>
        <p:nvSpPr>
          <p:cNvPr id="6" name="Dian numeron paikkamerkki 5"/>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40599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41BF3461-2614-4AAA-9B9F-130F4446158B}" type="datetime1">
              <a:rPr lang="fi-FI" smtClean="0"/>
              <a:t>18.2.2017</a:t>
            </a:fld>
            <a:endParaRPr lang="fi-FI"/>
          </a:p>
        </p:txBody>
      </p:sp>
      <p:sp>
        <p:nvSpPr>
          <p:cNvPr id="6" name="Alatunnisteen paikkamerkki 5"/>
          <p:cNvSpPr>
            <a:spLocks noGrp="1"/>
          </p:cNvSpPr>
          <p:nvPr>
            <p:ph type="ftr" sz="quarter" idx="11"/>
          </p:nvPr>
        </p:nvSpPr>
        <p:spPr/>
        <p:txBody>
          <a:bodyPr/>
          <a:lstStyle/>
          <a:p>
            <a:r>
              <a:rPr lang="fi-FI" smtClean="0"/>
              <a:t>Martti Häikiö</a:t>
            </a:r>
            <a:endParaRPr lang="fi-FI"/>
          </a:p>
        </p:txBody>
      </p:sp>
      <p:sp>
        <p:nvSpPr>
          <p:cNvPr id="7" name="Dian numeron paikkamerkki 6"/>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263972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9831CD87-8ABF-4A3E-A365-A63370BB69E2}" type="datetime1">
              <a:rPr lang="fi-FI" smtClean="0"/>
              <a:t>18.2.2017</a:t>
            </a:fld>
            <a:endParaRPr lang="fi-FI"/>
          </a:p>
        </p:txBody>
      </p:sp>
      <p:sp>
        <p:nvSpPr>
          <p:cNvPr id="8" name="Alatunnisteen paikkamerkki 7"/>
          <p:cNvSpPr>
            <a:spLocks noGrp="1"/>
          </p:cNvSpPr>
          <p:nvPr>
            <p:ph type="ftr" sz="quarter" idx="11"/>
          </p:nvPr>
        </p:nvSpPr>
        <p:spPr/>
        <p:txBody>
          <a:bodyPr/>
          <a:lstStyle/>
          <a:p>
            <a:r>
              <a:rPr lang="fi-FI" smtClean="0"/>
              <a:t>Martti Häikiö</a:t>
            </a:r>
            <a:endParaRPr lang="fi-FI"/>
          </a:p>
        </p:txBody>
      </p:sp>
      <p:sp>
        <p:nvSpPr>
          <p:cNvPr id="9" name="Dian numeron paikkamerkki 8"/>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150968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13604D57-260D-46FE-AB75-5DABD5A170D4}" type="datetime1">
              <a:rPr lang="fi-FI" smtClean="0"/>
              <a:t>18.2.2017</a:t>
            </a:fld>
            <a:endParaRPr lang="fi-FI"/>
          </a:p>
        </p:txBody>
      </p:sp>
      <p:sp>
        <p:nvSpPr>
          <p:cNvPr id="4" name="Alatunnisteen paikkamerkki 3"/>
          <p:cNvSpPr>
            <a:spLocks noGrp="1"/>
          </p:cNvSpPr>
          <p:nvPr>
            <p:ph type="ftr" sz="quarter" idx="11"/>
          </p:nvPr>
        </p:nvSpPr>
        <p:spPr/>
        <p:txBody>
          <a:bodyPr/>
          <a:lstStyle/>
          <a:p>
            <a:r>
              <a:rPr lang="fi-FI" smtClean="0"/>
              <a:t>Martti Häikiö</a:t>
            </a:r>
            <a:endParaRPr lang="fi-FI"/>
          </a:p>
        </p:txBody>
      </p:sp>
      <p:sp>
        <p:nvSpPr>
          <p:cNvPr id="5" name="Dian numeron paikkamerkki 4"/>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293139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8805274-895F-45DC-B9C5-B6169E4B0167}" type="datetime1">
              <a:rPr lang="fi-FI" smtClean="0"/>
              <a:t>18.2.2017</a:t>
            </a:fld>
            <a:endParaRPr lang="fi-FI"/>
          </a:p>
        </p:txBody>
      </p:sp>
      <p:sp>
        <p:nvSpPr>
          <p:cNvPr id="3" name="Alatunnisteen paikkamerkki 2"/>
          <p:cNvSpPr>
            <a:spLocks noGrp="1"/>
          </p:cNvSpPr>
          <p:nvPr>
            <p:ph type="ftr" sz="quarter" idx="11"/>
          </p:nvPr>
        </p:nvSpPr>
        <p:spPr/>
        <p:txBody>
          <a:bodyPr/>
          <a:lstStyle/>
          <a:p>
            <a:r>
              <a:rPr lang="fi-FI" smtClean="0"/>
              <a:t>Martti Häikiö</a:t>
            </a:r>
            <a:endParaRPr lang="fi-FI"/>
          </a:p>
        </p:txBody>
      </p:sp>
      <p:sp>
        <p:nvSpPr>
          <p:cNvPr id="4" name="Dian numeron paikkamerkki 3"/>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12722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1CA7F59-CCE3-4670-9610-97C81382B138}" type="datetime1">
              <a:rPr lang="fi-FI" smtClean="0"/>
              <a:t>18.2.2017</a:t>
            </a:fld>
            <a:endParaRPr lang="fi-FI"/>
          </a:p>
        </p:txBody>
      </p:sp>
      <p:sp>
        <p:nvSpPr>
          <p:cNvPr id="6" name="Alatunnisteen paikkamerkki 5"/>
          <p:cNvSpPr>
            <a:spLocks noGrp="1"/>
          </p:cNvSpPr>
          <p:nvPr>
            <p:ph type="ftr" sz="quarter" idx="11"/>
          </p:nvPr>
        </p:nvSpPr>
        <p:spPr/>
        <p:txBody>
          <a:bodyPr/>
          <a:lstStyle/>
          <a:p>
            <a:r>
              <a:rPr lang="fi-FI" smtClean="0"/>
              <a:t>Martti Häikiö</a:t>
            </a:r>
            <a:endParaRPr lang="fi-FI"/>
          </a:p>
        </p:txBody>
      </p:sp>
      <p:sp>
        <p:nvSpPr>
          <p:cNvPr id="7" name="Dian numeron paikkamerkki 6"/>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426708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2613180A-EB1E-41E3-B8AF-9B1ABDF097D5}" type="datetime1">
              <a:rPr lang="fi-FI" smtClean="0"/>
              <a:t>18.2.2017</a:t>
            </a:fld>
            <a:endParaRPr lang="fi-FI"/>
          </a:p>
        </p:txBody>
      </p:sp>
      <p:sp>
        <p:nvSpPr>
          <p:cNvPr id="6" name="Alatunnisteen paikkamerkki 5"/>
          <p:cNvSpPr>
            <a:spLocks noGrp="1"/>
          </p:cNvSpPr>
          <p:nvPr>
            <p:ph type="ftr" sz="quarter" idx="11"/>
          </p:nvPr>
        </p:nvSpPr>
        <p:spPr/>
        <p:txBody>
          <a:bodyPr/>
          <a:lstStyle/>
          <a:p>
            <a:r>
              <a:rPr lang="fi-FI" smtClean="0"/>
              <a:t>Martti Häikiö</a:t>
            </a:r>
            <a:endParaRPr lang="fi-FI"/>
          </a:p>
        </p:txBody>
      </p:sp>
      <p:sp>
        <p:nvSpPr>
          <p:cNvPr id="7" name="Dian numeron paikkamerkki 6"/>
          <p:cNvSpPr>
            <a:spLocks noGrp="1"/>
          </p:cNvSpPr>
          <p:nvPr>
            <p:ph type="sldNum" sz="quarter" idx="12"/>
          </p:nvPr>
        </p:nvSpPr>
        <p:spPr/>
        <p:txBody>
          <a:bodyPr/>
          <a:lstStyle/>
          <a:p>
            <a:fld id="{474F8142-A466-4E67-BFE0-826FC5DE7439}" type="slidenum">
              <a:rPr lang="fi-FI" smtClean="0"/>
              <a:t>‹#›</a:t>
            </a:fld>
            <a:endParaRPr lang="fi-FI"/>
          </a:p>
        </p:txBody>
      </p:sp>
    </p:spTree>
    <p:extLst>
      <p:ext uri="{BB962C8B-B14F-4D97-AF65-F5344CB8AC3E}">
        <p14:creationId xmlns:p14="http://schemas.microsoft.com/office/powerpoint/2010/main" val="1617478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DE1FF-E07C-480B-901C-7C078A072767}" type="datetime1">
              <a:rPr lang="fi-FI" smtClean="0"/>
              <a:t>18.2.2017</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Martti Häikiö</a:t>
            </a:r>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F8142-A466-4E67-BFE0-826FC5DE7439}" type="slidenum">
              <a:rPr lang="fi-FI" smtClean="0"/>
              <a:t>‹#›</a:t>
            </a:fld>
            <a:endParaRPr lang="fi-FI"/>
          </a:p>
        </p:txBody>
      </p:sp>
    </p:spTree>
    <p:extLst>
      <p:ext uri="{BB962C8B-B14F-4D97-AF65-F5344CB8AC3E}">
        <p14:creationId xmlns:p14="http://schemas.microsoft.com/office/powerpoint/2010/main" val="828848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3200"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Book Antiqua" panose="020406020503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Book Antiqua" panose="020406020503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el.fi/"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a:xfrm>
            <a:off x="751632" y="3221490"/>
            <a:ext cx="7772400" cy="1470025"/>
          </a:xfrm>
        </p:spPr>
        <p:txBody>
          <a:bodyPr/>
          <a:lstStyle/>
          <a:p>
            <a:r>
              <a:rPr lang="fi-FI" dirty="0"/>
              <a:t>Kasvatuksen käännekohtia </a:t>
            </a:r>
            <a:r>
              <a:rPr lang="fi-FI" dirty="0" smtClean="0"/>
              <a:t/>
            </a:r>
            <a:br>
              <a:rPr lang="fi-FI" dirty="0" smtClean="0"/>
            </a:br>
            <a:r>
              <a:rPr lang="fi-FI" dirty="0" smtClean="0"/>
              <a:t>Helsingissä </a:t>
            </a:r>
            <a:r>
              <a:rPr lang="fi-FI" dirty="0"/>
              <a:t>1945-2015</a:t>
            </a:r>
          </a:p>
        </p:txBody>
      </p:sp>
      <p:sp>
        <p:nvSpPr>
          <p:cNvPr id="6" name="Alaotsikko 5"/>
          <p:cNvSpPr>
            <a:spLocks noGrp="1"/>
          </p:cNvSpPr>
          <p:nvPr>
            <p:ph type="subTitle" idx="1"/>
          </p:nvPr>
        </p:nvSpPr>
        <p:spPr>
          <a:xfrm>
            <a:off x="1371600" y="4700736"/>
            <a:ext cx="6400800" cy="1752600"/>
          </a:xfrm>
        </p:spPr>
        <p:txBody>
          <a:bodyPr/>
          <a:lstStyle/>
          <a:p>
            <a:r>
              <a:rPr lang="fi-FI" dirty="0" smtClean="0">
                <a:solidFill>
                  <a:schemeClr val="tx1"/>
                </a:solidFill>
              </a:rPr>
              <a:t>Martti Häikiö</a:t>
            </a:r>
          </a:p>
          <a:p>
            <a:r>
              <a:rPr lang="fi-FI" dirty="0" smtClean="0">
                <a:solidFill>
                  <a:schemeClr val="tx1"/>
                </a:solidFill>
              </a:rPr>
              <a:t>22.3.2016</a:t>
            </a:r>
            <a:endParaRPr lang="fi-FI" dirty="0">
              <a:solidFill>
                <a:schemeClr val="tx1"/>
              </a:solidFill>
            </a:endParaRPr>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9956" y="834390"/>
            <a:ext cx="3583483" cy="2383156"/>
          </a:xfrm>
          <a:prstGeom prst="rect">
            <a:avLst/>
          </a:prstGeom>
        </p:spPr>
      </p:pic>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573" y="834390"/>
            <a:ext cx="3436419" cy="2383156"/>
          </a:xfrm>
          <a:prstGeom prst="rect">
            <a:avLst/>
          </a:prstGeom>
        </p:spPr>
      </p:pic>
    </p:spTree>
    <p:extLst>
      <p:ext uri="{BB962C8B-B14F-4D97-AF65-F5344CB8AC3E}">
        <p14:creationId xmlns:p14="http://schemas.microsoft.com/office/powerpoint/2010/main" val="2546065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dirty="0" smtClean="0"/>
              <a:t>Tutkimuksen arvostuksen ja tieteen popularisoinnin nousu 1980-luvun alussa</a:t>
            </a:r>
            <a:endParaRPr lang="fi-FI" dirty="0"/>
          </a:p>
        </p:txBody>
      </p:sp>
      <p:sp>
        <p:nvSpPr>
          <p:cNvPr id="6" name="Alaotsikko 5"/>
          <p:cNvSpPr>
            <a:spLocks noGrp="1"/>
          </p:cNvSpPr>
          <p:nvPr>
            <p:ph idx="1"/>
          </p:nvPr>
        </p:nvSpPr>
        <p:spPr>
          <a:xfrm>
            <a:off x="457200" y="1600200"/>
            <a:ext cx="4834880" cy="4565104"/>
          </a:xfrm>
        </p:spPr>
        <p:txBody>
          <a:bodyPr>
            <a:noAutofit/>
          </a:bodyPr>
          <a:lstStyle/>
          <a:p>
            <a:r>
              <a:rPr lang="fi-FI" sz="2000" dirty="0" smtClean="0"/>
              <a:t>Tekes ja </a:t>
            </a:r>
            <a:r>
              <a:rPr lang="fi-FI" sz="2000" dirty="0" err="1" smtClean="0"/>
              <a:t>Teknologia-Suomen</a:t>
            </a:r>
            <a:r>
              <a:rPr lang="fi-FI" sz="2000" dirty="0" smtClean="0"/>
              <a:t> syntymäpäivä 1983</a:t>
            </a:r>
          </a:p>
          <a:p>
            <a:r>
              <a:rPr lang="fi-FI" sz="2000" dirty="0" smtClean="0"/>
              <a:t>Teollisuuden päähuomio halvasta energiasta (ydinvoima) koulutettuun työvoimaan</a:t>
            </a:r>
          </a:p>
          <a:p>
            <a:r>
              <a:rPr lang="fi-FI" sz="2000" dirty="0" smtClean="0"/>
              <a:t>Tietoliikenneteollisuuden ja Nokian nousu</a:t>
            </a:r>
            <a:endParaRPr lang="fi-FI" sz="2000" dirty="0"/>
          </a:p>
          <a:p>
            <a:endParaRPr lang="fi-FI" sz="2000" dirty="0" smtClean="0"/>
          </a:p>
          <a:p>
            <a:r>
              <a:rPr lang="fi-FI" sz="2000" dirty="0"/>
              <a:t>Tiede 2000 –lehti 1981</a:t>
            </a:r>
          </a:p>
          <a:p>
            <a:r>
              <a:rPr lang="fi-FI" sz="2000" dirty="0" smtClean="0"/>
              <a:t>Fysiikka 82 näyttely</a:t>
            </a:r>
          </a:p>
          <a:p>
            <a:r>
              <a:rPr lang="fi-FI" sz="2000" dirty="0" smtClean="0"/>
              <a:t>Heureka, tiedekeskussäätiö 1983</a:t>
            </a:r>
          </a:p>
          <a:p>
            <a:r>
              <a:rPr lang="fi-FI" sz="2000" dirty="0" smtClean="0">
                <a:solidFill>
                  <a:schemeClr val="tx1"/>
                </a:solidFill>
              </a:rPr>
              <a:t>Tähdet ja avaruus, Heikki Oja</a:t>
            </a:r>
          </a:p>
          <a:p>
            <a:endParaRPr lang="fi-FI" sz="1800" dirty="0" smtClean="0">
              <a:solidFill>
                <a:schemeClr val="tx1"/>
              </a:solidFill>
            </a:endParaRPr>
          </a:p>
          <a:p>
            <a:endParaRPr lang="fi-FI" sz="1800" dirty="0">
              <a:solidFill>
                <a:schemeClr val="tx1"/>
              </a:solidFill>
            </a:endParaRPr>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2050" name="Picture 2" descr="C:\Users\Martti\Dropbox\Häikiö Tiedon metropoli kuvitus\HH kuvat isot tiedostot\152 Fysiikka 82 näytte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7382" y="1628800"/>
            <a:ext cx="2813050" cy="3602037"/>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5829771" y="5373216"/>
            <a:ext cx="2448272" cy="923330"/>
          </a:xfrm>
          <a:prstGeom prst="rect">
            <a:avLst/>
          </a:prstGeom>
          <a:noFill/>
        </p:spPr>
        <p:txBody>
          <a:bodyPr wrap="square" rtlCol="0">
            <a:spAutoFit/>
          </a:bodyPr>
          <a:lstStyle/>
          <a:p>
            <a:pPr algn="ctr"/>
            <a:r>
              <a:rPr lang="fi-FI" i="1" dirty="0" smtClean="0">
                <a:latin typeface="Book Antiqua" panose="02040602050305030304" pitchFamily="18" charset="0"/>
              </a:rPr>
              <a:t>Fysiikka -82 näyttelystä alkoi Heurekan ideointi ja rakentaminen.</a:t>
            </a:r>
            <a:endParaRPr lang="fi-FI" i="1" dirty="0">
              <a:latin typeface="Book Antiqua" panose="02040602050305030304" pitchFamily="18" charset="0"/>
            </a:endParaRPr>
          </a:p>
        </p:txBody>
      </p:sp>
    </p:spTree>
    <p:extLst>
      <p:ext uri="{BB962C8B-B14F-4D97-AF65-F5344CB8AC3E}">
        <p14:creationId xmlns:p14="http://schemas.microsoft.com/office/powerpoint/2010/main" val="392443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Markkinoiden ja digikumouksen </a:t>
            </a:r>
            <a:r>
              <a:rPr lang="fi-FI" dirty="0" smtClean="0"/>
              <a:t/>
            </a:r>
            <a:br>
              <a:rPr lang="fi-FI" dirty="0" smtClean="0"/>
            </a:br>
            <a:r>
              <a:rPr lang="fi-FI" dirty="0" smtClean="0"/>
              <a:t>aika 1984–2001</a:t>
            </a:r>
            <a:endParaRPr lang="fi-FI" dirty="0"/>
          </a:p>
        </p:txBody>
      </p:sp>
      <p:pic>
        <p:nvPicPr>
          <p:cNvPr id="5" name="Sisällön paikkamerkk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700808"/>
            <a:ext cx="2592288" cy="3855535"/>
          </a:xfrm>
        </p:spPr>
      </p:pic>
      <p:sp>
        <p:nvSpPr>
          <p:cNvPr id="4" name="Alatunnisteen paikkamerkki 3"/>
          <p:cNvSpPr>
            <a:spLocks noGrp="1"/>
          </p:cNvSpPr>
          <p:nvPr>
            <p:ph type="ftr" sz="quarter" idx="11"/>
          </p:nvPr>
        </p:nvSpPr>
        <p:spPr/>
        <p:txBody>
          <a:bodyPr/>
          <a:lstStyle/>
          <a:p>
            <a:r>
              <a:rPr lang="fi-FI" smtClean="0"/>
              <a:t>Martti Häikiö</a:t>
            </a:r>
            <a:endParaRPr lang="fi-FI"/>
          </a:p>
        </p:txBody>
      </p:sp>
      <p:sp>
        <p:nvSpPr>
          <p:cNvPr id="6" name="Tekstiruutu 5"/>
          <p:cNvSpPr txBox="1"/>
          <p:nvPr/>
        </p:nvSpPr>
        <p:spPr>
          <a:xfrm>
            <a:off x="4139952" y="1772816"/>
            <a:ext cx="4464496" cy="3724096"/>
          </a:xfrm>
          <a:prstGeom prst="rect">
            <a:avLst/>
          </a:prstGeom>
          <a:noFill/>
        </p:spPr>
        <p:txBody>
          <a:bodyPr wrap="square" rtlCol="0">
            <a:spAutoFit/>
          </a:bodyPr>
          <a:lstStyle/>
          <a:p>
            <a:pPr marL="285750" indent="-285750">
              <a:buFont typeface="Arial" panose="020B0604020202020204" pitchFamily="34" charset="0"/>
              <a:buChar char="•"/>
            </a:pPr>
            <a:r>
              <a:rPr lang="fi-FI" sz="2000" dirty="0">
                <a:latin typeface="Book Antiqua" panose="02040602050305030304" pitchFamily="18" charset="0"/>
              </a:rPr>
              <a:t>D+D eli kilpailun aukeaminen sähköiseen </a:t>
            </a:r>
            <a:r>
              <a:rPr lang="fi-FI" sz="2000" dirty="0" smtClean="0">
                <a:latin typeface="Book Antiqua" panose="02040602050305030304" pitchFamily="18" charset="0"/>
              </a:rPr>
              <a:t>tiedonvälitykseen</a:t>
            </a:r>
          </a:p>
          <a:p>
            <a:pPr marL="285750" indent="-285750">
              <a:buFont typeface="Arial" panose="020B0604020202020204" pitchFamily="34" charset="0"/>
              <a:buChar char="•"/>
            </a:pPr>
            <a:r>
              <a:rPr lang="fi-FI" sz="2000" dirty="0" smtClean="0">
                <a:latin typeface="Book Antiqua" panose="02040602050305030304" pitchFamily="18" charset="0"/>
              </a:rPr>
              <a:t>Sodanjälkeisen historian suurin murros</a:t>
            </a:r>
          </a:p>
          <a:p>
            <a:pPr marL="285750" indent="-285750">
              <a:buFont typeface="Arial" panose="020B0604020202020204" pitchFamily="34" charset="0"/>
              <a:buChar char="•"/>
            </a:pPr>
            <a:endParaRPr lang="fi-FI" sz="2000" dirty="0" smtClean="0">
              <a:latin typeface="Book Antiqua" panose="02040602050305030304" pitchFamily="18" charset="0"/>
            </a:endParaRPr>
          </a:p>
          <a:p>
            <a:pPr marL="285750" indent="-285750">
              <a:buFont typeface="Arial" panose="020B0604020202020204" pitchFamily="34" charset="0"/>
              <a:buChar char="•"/>
            </a:pPr>
            <a:r>
              <a:rPr lang="fi-FI" sz="2000" dirty="0" smtClean="0">
                <a:latin typeface="Book Antiqua" panose="02040602050305030304" pitchFamily="18" charset="0"/>
              </a:rPr>
              <a:t>Työväenlehdistön hiipuminen; Uuden </a:t>
            </a:r>
            <a:r>
              <a:rPr lang="fi-FI" sz="2000" dirty="0">
                <a:latin typeface="Book Antiqua" panose="02040602050305030304" pitchFamily="18" charset="0"/>
              </a:rPr>
              <a:t>Suomen </a:t>
            </a:r>
            <a:r>
              <a:rPr lang="fi-FI" sz="2000" dirty="0" smtClean="0">
                <a:latin typeface="Book Antiqua" panose="02040602050305030304" pitchFamily="18" charset="0"/>
              </a:rPr>
              <a:t>kuolema 1991</a:t>
            </a:r>
          </a:p>
          <a:p>
            <a:pPr marL="285750" indent="-285750">
              <a:buFont typeface="Arial" panose="020B0604020202020204" pitchFamily="34" charset="0"/>
              <a:buChar char="•"/>
            </a:pPr>
            <a:r>
              <a:rPr lang="fi-FI" sz="2000" dirty="0" smtClean="0">
                <a:latin typeface="Book Antiqua" panose="02040602050305030304" pitchFamily="18" charset="0"/>
              </a:rPr>
              <a:t>Sanoma osti maan suurimman kustantamon WSOY:n ja kansainvälistyi suurkaupoilla</a:t>
            </a:r>
          </a:p>
          <a:p>
            <a:pPr marL="285750" indent="-285750">
              <a:buFont typeface="Arial" panose="020B0604020202020204" pitchFamily="34" charset="0"/>
              <a:buChar char="•"/>
            </a:pPr>
            <a:r>
              <a:rPr lang="fi-FI" sz="2000" dirty="0" smtClean="0">
                <a:latin typeface="Book Antiqua" panose="02040602050305030304" pitchFamily="18" charset="0"/>
              </a:rPr>
              <a:t>Paikallisradiot, televisio internetiin</a:t>
            </a:r>
          </a:p>
          <a:p>
            <a:pPr marL="285750" indent="-285750">
              <a:buFont typeface="Arial" panose="020B0604020202020204" pitchFamily="34" charset="0"/>
              <a:buChar char="•"/>
            </a:pPr>
            <a:endParaRPr lang="fi-FI" dirty="0" smtClean="0">
              <a:latin typeface="Book Antiqua" panose="02040602050305030304" pitchFamily="18" charset="0"/>
            </a:endParaRPr>
          </a:p>
        </p:txBody>
      </p:sp>
      <p:sp>
        <p:nvSpPr>
          <p:cNvPr id="8" name="Tekstiruutu 7"/>
          <p:cNvSpPr txBox="1"/>
          <p:nvPr/>
        </p:nvSpPr>
        <p:spPr>
          <a:xfrm>
            <a:off x="755576" y="5733256"/>
            <a:ext cx="2880320" cy="738664"/>
          </a:xfrm>
          <a:prstGeom prst="rect">
            <a:avLst/>
          </a:prstGeom>
          <a:noFill/>
        </p:spPr>
        <p:txBody>
          <a:bodyPr wrap="square" rtlCol="0">
            <a:spAutoFit/>
          </a:bodyPr>
          <a:lstStyle/>
          <a:p>
            <a:r>
              <a:rPr lang="fi-FI" sz="1400" i="1" dirty="0" smtClean="0">
                <a:latin typeface="Book Antiqua" panose="02040602050305030304" pitchFamily="18" charset="0"/>
              </a:rPr>
              <a:t>Antero </a:t>
            </a:r>
            <a:r>
              <a:rPr lang="fi-FI" sz="1400" i="1" dirty="0" err="1" smtClean="0">
                <a:latin typeface="Book Antiqua" panose="02040602050305030304" pitchFamily="18" charset="0"/>
              </a:rPr>
              <a:t>Siljola</a:t>
            </a:r>
            <a:r>
              <a:rPr lang="fi-FI" sz="1400" i="1" dirty="0" smtClean="0">
                <a:latin typeface="Book Antiqua" panose="02040602050305030304" pitchFamily="18" charset="0"/>
              </a:rPr>
              <a:t>, Jaakko Rauramo, Tapio </a:t>
            </a:r>
            <a:r>
              <a:rPr lang="fi-FI" sz="1400" i="1" dirty="0" err="1" smtClean="0">
                <a:latin typeface="Book Antiqua" panose="02040602050305030304" pitchFamily="18" charset="0"/>
              </a:rPr>
              <a:t>Kallioja</a:t>
            </a:r>
            <a:r>
              <a:rPr lang="fi-FI" sz="1400" i="1" dirty="0" smtClean="0">
                <a:latin typeface="Book Antiqua" panose="02040602050305030304" pitchFamily="18" charset="0"/>
              </a:rPr>
              <a:t> 16.5.1998. Päivälehden arkisto</a:t>
            </a:r>
            <a:endParaRPr lang="fi-FI" sz="1400" i="1" dirty="0">
              <a:latin typeface="Book Antiqua" panose="02040602050305030304" pitchFamily="18" charset="0"/>
            </a:endParaRPr>
          </a:p>
        </p:txBody>
      </p:sp>
    </p:spTree>
    <p:extLst>
      <p:ext uri="{BB962C8B-B14F-4D97-AF65-F5344CB8AC3E}">
        <p14:creationId xmlns:p14="http://schemas.microsoft.com/office/powerpoint/2010/main" val="43954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Helsingin kaupungin tiedotus</a:t>
            </a:r>
            <a:endParaRPr lang="fi-FI" dirty="0"/>
          </a:p>
        </p:txBody>
      </p:sp>
      <p:pic>
        <p:nvPicPr>
          <p:cNvPr id="7" name="Sisällön paikkamerkki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220072" y="1484784"/>
            <a:ext cx="3448109" cy="4525963"/>
          </a:xfrm>
        </p:spPr>
      </p:pic>
      <p:sp>
        <p:nvSpPr>
          <p:cNvPr id="8" name="Sisällön paikkamerkki 7"/>
          <p:cNvSpPr>
            <a:spLocks noGrp="1"/>
          </p:cNvSpPr>
          <p:nvPr>
            <p:ph sz="half" idx="2"/>
          </p:nvPr>
        </p:nvSpPr>
        <p:spPr>
          <a:xfrm>
            <a:off x="827584" y="1484784"/>
            <a:ext cx="4038600" cy="4525963"/>
          </a:xfrm>
        </p:spPr>
        <p:txBody>
          <a:bodyPr>
            <a:normAutofit lnSpcReduction="10000"/>
          </a:bodyPr>
          <a:lstStyle/>
          <a:p>
            <a:r>
              <a:rPr lang="fi-FI" sz="1800" dirty="0" smtClean="0"/>
              <a:t>1. tiedotussihteeri Aarne I. Välikangas 1958</a:t>
            </a:r>
          </a:p>
          <a:p>
            <a:r>
              <a:rPr lang="fi-FI" sz="1800" dirty="0" smtClean="0"/>
              <a:t>Kaupunginkanslian yleisen osaston tiedotustoimisto 1971</a:t>
            </a:r>
          </a:p>
          <a:p>
            <a:r>
              <a:rPr lang="fi-FI" sz="1800" dirty="0" smtClean="0"/>
              <a:t>Helsinki-tiedotus 1976</a:t>
            </a:r>
          </a:p>
          <a:p>
            <a:r>
              <a:rPr lang="fi-FI" sz="1800" i="1" dirty="0" smtClean="0"/>
              <a:t>Helsingin kaupunki tiedottaa </a:t>
            </a:r>
            <a:r>
              <a:rPr lang="fi-FI" sz="1800" dirty="0" smtClean="0"/>
              <a:t>1977 (</a:t>
            </a:r>
            <a:r>
              <a:rPr lang="fi-FI" sz="1800" i="1" dirty="0" smtClean="0"/>
              <a:t>Pääkaupunki</a:t>
            </a:r>
            <a:r>
              <a:rPr lang="fi-FI" sz="1800" dirty="0" smtClean="0"/>
              <a:t>-lehden välissä)</a:t>
            </a:r>
          </a:p>
          <a:p>
            <a:r>
              <a:rPr lang="fi-FI" sz="1800" dirty="0" smtClean="0">
                <a:solidFill>
                  <a:srgbClr val="FF0000"/>
                </a:solidFill>
              </a:rPr>
              <a:t>Itsenäinen aikakauslehti (3 numeroa) joka kotiin 1976 -&gt;</a:t>
            </a:r>
          </a:p>
          <a:p>
            <a:r>
              <a:rPr lang="fi-FI" sz="1800" dirty="0" smtClean="0"/>
              <a:t>Nimeksi </a:t>
            </a:r>
            <a:r>
              <a:rPr lang="fi-FI" sz="1800" dirty="0" err="1" smtClean="0"/>
              <a:t>Helsinki-Info</a:t>
            </a:r>
            <a:r>
              <a:rPr lang="fi-FI" sz="1800" dirty="0" smtClean="0"/>
              <a:t>, netissä 1990-luvun lopulta, nelivärinen 2002</a:t>
            </a:r>
          </a:p>
          <a:p>
            <a:r>
              <a:rPr lang="fi-FI" sz="1800" dirty="0" smtClean="0"/>
              <a:t>Kaupunginkirjaston Kaapelisolmu 1994, kaupungin ensimmäinen internet-yhteys</a:t>
            </a:r>
          </a:p>
          <a:p>
            <a:r>
              <a:rPr lang="fi-FI" sz="1800" dirty="0" err="1" smtClean="0">
                <a:hlinkClick r:id="rId3"/>
              </a:rPr>
              <a:t>www.hel.fi</a:t>
            </a:r>
            <a:r>
              <a:rPr lang="fi-FI" sz="1800" dirty="0" smtClean="0"/>
              <a:t> keväällä 1995</a:t>
            </a:r>
          </a:p>
          <a:p>
            <a:endParaRPr lang="fi-FI" sz="1800" dirty="0" smtClean="0"/>
          </a:p>
          <a:p>
            <a:endParaRPr lang="fi-FI" sz="1800"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spTree>
    <p:extLst>
      <p:ext uri="{BB962C8B-B14F-4D97-AF65-F5344CB8AC3E}">
        <p14:creationId xmlns:p14="http://schemas.microsoft.com/office/powerpoint/2010/main" val="42204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Digiaikainen tiedotus ja asiointi</a:t>
            </a:r>
            <a:endParaRPr lang="fi-FI" dirty="0"/>
          </a:p>
        </p:txBody>
      </p:sp>
      <p:pic>
        <p:nvPicPr>
          <p:cNvPr id="6" name="Sisällön paikkamerkki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4081" t="12238" r="25413" b="4174"/>
          <a:stretch/>
        </p:blipFill>
        <p:spPr>
          <a:xfrm>
            <a:off x="4611242" y="1449651"/>
            <a:ext cx="4137222" cy="3851557"/>
          </a:xfrm>
        </p:spPr>
      </p:pic>
      <p:sp>
        <p:nvSpPr>
          <p:cNvPr id="5" name="Alatunnisteen paikkamerkki 4"/>
          <p:cNvSpPr>
            <a:spLocks noGrp="1"/>
          </p:cNvSpPr>
          <p:nvPr>
            <p:ph type="ftr" sz="quarter" idx="11"/>
          </p:nvPr>
        </p:nvSpPr>
        <p:spPr/>
        <p:txBody>
          <a:bodyPr/>
          <a:lstStyle/>
          <a:p>
            <a:r>
              <a:rPr lang="fi-FI" smtClean="0"/>
              <a:t>Martti Häikiö</a:t>
            </a:r>
            <a:endParaRPr lang="fi-FI"/>
          </a:p>
        </p:txBody>
      </p:sp>
      <p:sp>
        <p:nvSpPr>
          <p:cNvPr id="10" name="Tekstiruutu 9"/>
          <p:cNvSpPr txBox="1"/>
          <p:nvPr/>
        </p:nvSpPr>
        <p:spPr>
          <a:xfrm>
            <a:off x="611560" y="1700808"/>
            <a:ext cx="3888432" cy="3970318"/>
          </a:xfrm>
          <a:prstGeom prst="rect">
            <a:avLst/>
          </a:prstGeom>
          <a:noFill/>
        </p:spPr>
        <p:txBody>
          <a:bodyPr wrap="square" rtlCol="0">
            <a:spAutoFit/>
          </a:bodyPr>
          <a:lstStyle/>
          <a:p>
            <a:pPr marL="285750" indent="-285750">
              <a:buFont typeface="Arial" panose="020B0604020202020204" pitchFamily="34" charset="0"/>
              <a:buChar char="•"/>
            </a:pPr>
            <a:r>
              <a:rPr lang="fi-FI" dirty="0" smtClean="0">
                <a:latin typeface="Book Antiqua" panose="02040602050305030304" pitchFamily="18" charset="0"/>
              </a:rPr>
              <a:t>Kaupunginvaltuuston ja hallituksen pöytäkirjat netissä maaliskuussa 1996</a:t>
            </a:r>
          </a:p>
          <a:p>
            <a:pPr marL="285750" indent="-285750">
              <a:buFont typeface="Arial" panose="020B0604020202020204" pitchFamily="34" charset="0"/>
              <a:buChar char="•"/>
            </a:pPr>
            <a:r>
              <a:rPr lang="fi-FI" dirty="0" smtClean="0">
                <a:latin typeface="Book Antiqua" panose="02040602050305030304" pitchFamily="18" charset="0"/>
              </a:rPr>
              <a:t>Kaupungin www-sivujen ohjeet 1998</a:t>
            </a:r>
          </a:p>
          <a:p>
            <a:pPr marL="285750" indent="-285750">
              <a:buFont typeface="Arial" panose="020B0604020202020204" pitchFamily="34" charset="0"/>
              <a:buChar char="•"/>
            </a:pPr>
            <a:r>
              <a:rPr lang="fi-FI" dirty="0" smtClean="0">
                <a:latin typeface="Book Antiqua" panose="02040602050305030304" pitchFamily="18" charset="0"/>
              </a:rPr>
              <a:t>Sähköisen asioinnin käännekohta 2004</a:t>
            </a:r>
          </a:p>
          <a:p>
            <a:pPr marL="285750" indent="-285750">
              <a:buFont typeface="Arial" panose="020B0604020202020204" pitchFamily="34" charset="0"/>
              <a:buChar char="•"/>
            </a:pPr>
            <a:r>
              <a:rPr lang="fi-FI" dirty="0" err="1" smtClean="0">
                <a:latin typeface="Book Antiqua" panose="02040602050305030304" pitchFamily="18" charset="0"/>
              </a:rPr>
              <a:t>helsinginseutu.fi</a:t>
            </a:r>
            <a:r>
              <a:rPr lang="fi-FI" dirty="0" smtClean="0">
                <a:latin typeface="Book Antiqua" panose="02040602050305030304" pitchFamily="18" charset="0"/>
              </a:rPr>
              <a:t> 2006</a:t>
            </a:r>
          </a:p>
          <a:p>
            <a:pPr marL="285750" indent="-285750">
              <a:buFont typeface="Arial" panose="020B0604020202020204" pitchFamily="34" charset="0"/>
              <a:buChar char="•"/>
            </a:pPr>
            <a:r>
              <a:rPr lang="fi-FI" dirty="0">
                <a:latin typeface="Book Antiqua" panose="02040602050305030304" pitchFamily="18" charset="0"/>
              </a:rPr>
              <a:t>Kirjastoverkko Helmet; kirjasto- ja verkkokäynnit yhtä suuret 2006: yli 600 000</a:t>
            </a:r>
          </a:p>
          <a:p>
            <a:pPr marL="285750" indent="-285750">
              <a:buFont typeface="Arial" panose="020B0604020202020204" pitchFamily="34" charset="0"/>
              <a:buChar char="•"/>
            </a:pPr>
            <a:r>
              <a:rPr lang="fi-FI" dirty="0" smtClean="0">
                <a:latin typeface="Book Antiqua" panose="02040602050305030304" pitchFamily="18" charset="0"/>
              </a:rPr>
              <a:t>2016: Satojentuhansien sivujen reaaliaikainen palvelukokonaisuus</a:t>
            </a:r>
            <a:endParaRPr lang="fi-FI" dirty="0">
              <a:latin typeface="Book Antiqua" panose="02040602050305030304" pitchFamily="18" charset="0"/>
            </a:endParaRPr>
          </a:p>
        </p:txBody>
      </p:sp>
      <p:sp>
        <p:nvSpPr>
          <p:cNvPr id="11" name="Tekstiruutu 10"/>
          <p:cNvSpPr txBox="1"/>
          <p:nvPr/>
        </p:nvSpPr>
        <p:spPr>
          <a:xfrm>
            <a:off x="4644008" y="5373216"/>
            <a:ext cx="4104456" cy="369332"/>
          </a:xfrm>
          <a:prstGeom prst="rect">
            <a:avLst/>
          </a:prstGeom>
          <a:noFill/>
        </p:spPr>
        <p:txBody>
          <a:bodyPr wrap="square" rtlCol="0">
            <a:spAutoFit/>
          </a:bodyPr>
          <a:lstStyle/>
          <a:p>
            <a:r>
              <a:rPr lang="fi-FI" i="1" dirty="0" smtClean="0">
                <a:latin typeface="Book Antiqua" panose="02040602050305030304" pitchFamily="18" charset="0"/>
              </a:rPr>
              <a:t>Helsingin kaupungin nettisivu 13.1.2016</a:t>
            </a:r>
            <a:endParaRPr lang="fi-FI" i="1" dirty="0">
              <a:latin typeface="Book Antiqua" panose="02040602050305030304" pitchFamily="18" charset="0"/>
            </a:endParaRPr>
          </a:p>
        </p:txBody>
      </p:sp>
    </p:spTree>
    <p:extLst>
      <p:ext uri="{BB962C8B-B14F-4D97-AF65-F5344CB8AC3E}">
        <p14:creationId xmlns:p14="http://schemas.microsoft.com/office/powerpoint/2010/main" val="3493776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Vaikuttajia</a:t>
            </a:r>
            <a:endParaRPr lang="fi-FI" dirty="0"/>
          </a:p>
        </p:txBody>
      </p:sp>
      <p:sp>
        <p:nvSpPr>
          <p:cNvPr id="3" name="Sisällön paikkamerkki 2"/>
          <p:cNvSpPr>
            <a:spLocks noGrp="1"/>
          </p:cNvSpPr>
          <p:nvPr>
            <p:ph idx="1"/>
          </p:nvPr>
        </p:nvSpPr>
        <p:spPr>
          <a:xfrm>
            <a:off x="457200" y="1600200"/>
            <a:ext cx="5410944" cy="4525963"/>
          </a:xfrm>
        </p:spPr>
        <p:txBody>
          <a:bodyPr>
            <a:normAutofit fontScale="70000" lnSpcReduction="20000"/>
          </a:bodyPr>
          <a:lstStyle/>
          <a:p>
            <a:r>
              <a:rPr lang="fi-FI" dirty="0" smtClean="0"/>
              <a:t>Rolf Nevanlinna, </a:t>
            </a:r>
            <a:r>
              <a:rPr lang="fi-FI" dirty="0"/>
              <a:t>Erkki Laurila, Jaakko Numminen</a:t>
            </a:r>
          </a:p>
          <a:p>
            <a:r>
              <a:rPr lang="fi-FI" dirty="0" smtClean="0"/>
              <a:t>L. Arvi P. Poijärvi, </a:t>
            </a:r>
            <a:r>
              <a:rPr lang="fi-FI" dirty="0"/>
              <a:t>Martti </a:t>
            </a:r>
            <a:r>
              <a:rPr lang="fi-FI" dirty="0" smtClean="0"/>
              <a:t>Ruutu,</a:t>
            </a:r>
          </a:p>
          <a:p>
            <a:r>
              <a:rPr lang="fi-FI" dirty="0" smtClean="0"/>
              <a:t>J. V. Vakio, Hella Wuolijoki</a:t>
            </a:r>
          </a:p>
          <a:p>
            <a:r>
              <a:rPr lang="fi-FI" dirty="0" smtClean="0"/>
              <a:t>Helle </a:t>
            </a:r>
            <a:r>
              <a:rPr lang="fi-FI" dirty="0" err="1" smtClean="0"/>
              <a:t>Kannila</a:t>
            </a:r>
            <a:r>
              <a:rPr lang="fi-FI" dirty="0" smtClean="0"/>
              <a:t>, Uuno Saarnio, Sven Hirn</a:t>
            </a:r>
          </a:p>
          <a:p>
            <a:r>
              <a:rPr lang="fi-FI" dirty="0" smtClean="0"/>
              <a:t>L. A. Puntila, Pekka Jauho</a:t>
            </a:r>
          </a:p>
          <a:p>
            <a:r>
              <a:rPr lang="fi-FI" dirty="0"/>
              <a:t>Urho </a:t>
            </a:r>
            <a:r>
              <a:rPr lang="fi-FI" dirty="0" smtClean="0"/>
              <a:t>Kekkonen, Johannes Virolainen</a:t>
            </a:r>
          </a:p>
          <a:p>
            <a:r>
              <a:rPr lang="fi-FI" dirty="0" smtClean="0"/>
              <a:t>Kettil Bruun, Thomas </a:t>
            </a:r>
            <a:r>
              <a:rPr lang="fi-FI" dirty="0" err="1" smtClean="0"/>
              <a:t>Wilhelmsson</a:t>
            </a:r>
            <a:r>
              <a:rPr lang="fi-FI" dirty="0" smtClean="0"/>
              <a:t>, Klaus Mäkelä</a:t>
            </a:r>
          </a:p>
          <a:p>
            <a:r>
              <a:rPr lang="fi-FI" dirty="0" smtClean="0"/>
              <a:t>Jouko Kauranne, Yrjö </a:t>
            </a:r>
            <a:r>
              <a:rPr lang="fi-FI" dirty="0" err="1" smtClean="0"/>
              <a:t>Larmola</a:t>
            </a:r>
            <a:r>
              <a:rPr lang="fi-FI" dirty="0" smtClean="0"/>
              <a:t>, Jyrki Lohi, Sirkka Ahonen</a:t>
            </a:r>
          </a:p>
          <a:p>
            <a:r>
              <a:rPr lang="fi-FI" dirty="0" smtClean="0"/>
              <a:t>Laurin Zilliacus, Yrjö Penttinen, Touko Voutilainen</a:t>
            </a:r>
          </a:p>
          <a:p>
            <a:r>
              <a:rPr lang="fi-FI" dirty="0" err="1" smtClean="0"/>
              <a:t>Eljas</a:t>
            </a:r>
            <a:r>
              <a:rPr lang="fi-FI" dirty="0" smtClean="0"/>
              <a:t> Erkko, Jaakko Rauramo, Olli Reenpää</a:t>
            </a:r>
          </a:p>
          <a:p>
            <a:r>
              <a:rPr lang="fi-FI" dirty="0" smtClean="0"/>
              <a:t>Jaakko Lassila, Per-Erik Lönnfors</a:t>
            </a:r>
          </a:p>
          <a:p>
            <a:r>
              <a:rPr lang="fi-FI" dirty="0" smtClean="0"/>
              <a:t>Rainer Pelkonen, Antero Penttilä</a:t>
            </a:r>
          </a:p>
          <a:p>
            <a:r>
              <a:rPr lang="fi-FI" dirty="0"/>
              <a:t>Pertti </a:t>
            </a:r>
            <a:r>
              <a:rPr lang="fi-FI" dirty="0" smtClean="0"/>
              <a:t>Törmälä, Eero O. Kasanen, Yrjö Sotamaa</a:t>
            </a:r>
          </a:p>
          <a:p>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6" name="Kuv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628800"/>
            <a:ext cx="2806209" cy="2271213"/>
          </a:xfrm>
          <a:prstGeom prst="rect">
            <a:avLst/>
          </a:prstGeom>
        </p:spPr>
      </p:pic>
      <p:sp>
        <p:nvSpPr>
          <p:cNvPr id="7" name="Tekstiruutu 6"/>
          <p:cNvSpPr txBox="1"/>
          <p:nvPr/>
        </p:nvSpPr>
        <p:spPr>
          <a:xfrm>
            <a:off x="6012160" y="4149080"/>
            <a:ext cx="2880320" cy="369332"/>
          </a:xfrm>
          <a:prstGeom prst="rect">
            <a:avLst/>
          </a:prstGeom>
          <a:noFill/>
        </p:spPr>
        <p:txBody>
          <a:bodyPr wrap="square" rtlCol="0">
            <a:spAutoFit/>
          </a:bodyPr>
          <a:lstStyle/>
          <a:p>
            <a:r>
              <a:rPr lang="fi-FI" i="1" dirty="0" smtClean="0">
                <a:latin typeface="Book Antiqua" panose="02040602050305030304" pitchFamily="18" charset="0"/>
              </a:rPr>
              <a:t>Jaakko Numminen, 1987</a:t>
            </a:r>
            <a:endParaRPr lang="fi-FI" i="1" dirty="0">
              <a:latin typeface="Book Antiqua" panose="02040602050305030304" pitchFamily="18" charset="0"/>
            </a:endParaRPr>
          </a:p>
        </p:txBody>
      </p:sp>
    </p:spTree>
    <p:extLst>
      <p:ext uri="{BB962C8B-B14F-4D97-AF65-F5344CB8AC3E}">
        <p14:creationId xmlns:p14="http://schemas.microsoft.com/office/powerpoint/2010/main" val="2005862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404664"/>
            <a:ext cx="7067128" cy="1143000"/>
          </a:xfrm>
        </p:spPr>
        <p:txBody>
          <a:bodyPr>
            <a:normAutofit fontScale="90000"/>
          </a:bodyPr>
          <a:lstStyle/>
          <a:p>
            <a:r>
              <a:rPr lang="fi-FI" sz="3600" dirty="0"/>
              <a:t>Jouko Kauranne </a:t>
            </a:r>
            <a:r>
              <a:rPr lang="fi-FI" sz="3600" dirty="0" smtClean="0"/>
              <a:t>(1928-2015)</a:t>
            </a:r>
            <a:r>
              <a:rPr lang="fi-FI" sz="3600" dirty="0"/>
              <a:t/>
            </a:r>
            <a:br>
              <a:rPr lang="fi-FI" sz="3600" dirty="0"/>
            </a:br>
            <a:r>
              <a:rPr lang="fi-FI" sz="2200" dirty="0" smtClean="0"/>
              <a:t>Kouluneuvos, koulutoimenjohtaja,</a:t>
            </a:r>
            <a:br>
              <a:rPr lang="fi-FI" sz="2200" dirty="0" smtClean="0"/>
            </a:br>
            <a:r>
              <a:rPr lang="fi-FI" sz="2200" dirty="0" smtClean="0"/>
              <a:t>filosofian tohtori, dosentti </a:t>
            </a:r>
            <a:endParaRPr lang="fi-FI" sz="2700" dirty="0"/>
          </a:p>
        </p:txBody>
      </p:sp>
      <p:sp>
        <p:nvSpPr>
          <p:cNvPr id="3" name="Sisällön paikkamerkki 2"/>
          <p:cNvSpPr>
            <a:spLocks noGrp="1"/>
          </p:cNvSpPr>
          <p:nvPr>
            <p:ph idx="1"/>
          </p:nvPr>
        </p:nvSpPr>
        <p:spPr>
          <a:xfrm>
            <a:off x="457200" y="1600200"/>
            <a:ext cx="7931224" cy="4525963"/>
          </a:xfrm>
        </p:spPr>
        <p:txBody>
          <a:bodyPr>
            <a:noAutofit/>
          </a:bodyPr>
          <a:lstStyle/>
          <a:p>
            <a:r>
              <a:rPr lang="fi-FI" sz="1200" dirty="0" smtClean="0"/>
              <a:t>Oppilaiden </a:t>
            </a:r>
            <a:r>
              <a:rPr lang="fi-FI" sz="1200" dirty="0"/>
              <a:t>valinnanvapauden ja koulujen omaleimaisuuden puolustaja </a:t>
            </a:r>
          </a:p>
          <a:p>
            <a:r>
              <a:rPr lang="fi-FI" sz="1200" dirty="0" smtClean="0"/>
              <a:t>Koulupoikana </a:t>
            </a:r>
            <a:r>
              <a:rPr lang="fi-FI" sz="1200" dirty="0"/>
              <a:t>hän toimi sotilaspoikana lähettinä sotasairaalassa Lahdessa ja oli yhdistetyn hiihdon sotilaspoikien Suomen mestari 1946 ja oppikoulujen Suomen mestari 1947. </a:t>
            </a:r>
            <a:r>
              <a:rPr lang="fi-FI" sz="1200" dirty="0" smtClean="0"/>
              <a:t>Ylioppilas Lahden </a:t>
            </a:r>
            <a:r>
              <a:rPr lang="fi-FI" sz="1200" dirty="0"/>
              <a:t>lyseosta </a:t>
            </a:r>
            <a:r>
              <a:rPr lang="fi-FI" sz="1200" dirty="0" smtClean="0"/>
              <a:t>1948, kansakoulunopettaja 1951, kasvatustieteen </a:t>
            </a:r>
            <a:r>
              <a:rPr lang="fi-FI" sz="1200" dirty="0"/>
              <a:t>maisteriksi </a:t>
            </a:r>
            <a:r>
              <a:rPr lang="fi-FI" sz="1200" dirty="0" smtClean="0"/>
              <a:t>1953, opettaja Lahden </a:t>
            </a:r>
            <a:r>
              <a:rPr lang="fi-FI" sz="1200" dirty="0"/>
              <a:t>Kärpäsen koulussa ja Rovaniemen Tapion koulussa </a:t>
            </a:r>
            <a:r>
              <a:rPr lang="fi-FI" sz="1200" dirty="0" smtClean="0"/>
              <a:t>1951‒1956. Asla-stipendiaatti USA:ssa</a:t>
            </a:r>
            <a:r>
              <a:rPr lang="fi-FI" sz="1200" dirty="0"/>
              <a:t>. </a:t>
            </a:r>
            <a:r>
              <a:rPr lang="fi-FI" sz="1200" dirty="0" smtClean="0"/>
              <a:t>Filosofian tohtori 1971 </a:t>
            </a:r>
            <a:r>
              <a:rPr lang="fi-FI" sz="1200" dirty="0"/>
              <a:t>kansakoulun opetussuunnitelmien integraatiopyrkimyksistä 1912‒1939. </a:t>
            </a:r>
            <a:r>
              <a:rPr lang="fi-FI" sz="1200" dirty="0" smtClean="0"/>
              <a:t> Kouluneuvos 1990.</a:t>
            </a:r>
            <a:endParaRPr lang="fi-FI" sz="1200" dirty="0"/>
          </a:p>
          <a:p>
            <a:r>
              <a:rPr lang="fi-FI" sz="1200" dirty="0" smtClean="0"/>
              <a:t>Kuopion </a:t>
            </a:r>
            <a:r>
              <a:rPr lang="fi-FI" sz="1200" dirty="0"/>
              <a:t>kaupungin </a:t>
            </a:r>
            <a:r>
              <a:rPr lang="fi-FI" sz="1200" dirty="0" smtClean="0"/>
              <a:t>kansakouluntarkastaja ja koulutoimenjohtaja 1957‒1974 , Helsingin </a:t>
            </a:r>
            <a:r>
              <a:rPr lang="fi-FI" sz="1200" dirty="0"/>
              <a:t>kouluviraston </a:t>
            </a:r>
            <a:r>
              <a:rPr lang="fi-FI" sz="1200" dirty="0" smtClean="0"/>
              <a:t>päällikkö 1975‒1991</a:t>
            </a:r>
            <a:r>
              <a:rPr lang="fi-FI" sz="1200" dirty="0"/>
              <a:t>. </a:t>
            </a:r>
            <a:r>
              <a:rPr lang="fi-FI" sz="1200" dirty="0" smtClean="0"/>
              <a:t>Tuolloin </a:t>
            </a:r>
            <a:r>
              <a:rPr lang="fi-FI" sz="1200" dirty="0"/>
              <a:t>Helsinki siirtyi peruskoulujärjestelmään ja omaksui uuden kunnallisen toimialan, lukioiden hallinnon. </a:t>
            </a:r>
            <a:r>
              <a:rPr lang="fi-FI" sz="1200" dirty="0" smtClean="0"/>
              <a:t>Tätä ennen lukiot olivat valtion tai yksityisiä kouluja. Helsingissä säilyi myös, maassa poikkeuksellisesti, joukko yksityisiä sopimuskouluja, jotka tarjoavat kunnallisia kouluja vastaavat palvelut vastaavalla valtion tuella. Samoihin </a:t>
            </a:r>
            <a:r>
              <a:rPr lang="fi-FI" sz="1200" dirty="0"/>
              <a:t>vuosiin osuivat Helsingin oppivelvollisten määrän dramaattiset vaihtelut, joiden perässä väestöennusteet eivät pysyneet. Kouluja jouduttiin yhdistämään niiden toimintakyvyn säilyttämiseksi, mikä aiheutti ymmärrettävää mielipahaa kaupunginosissa, joissa hyvin muistettiin asukkaiden vapaaehtoinen työ oman oppikoulun saamiseksi sodanjälkeisissä oloissa. </a:t>
            </a:r>
          </a:p>
          <a:p>
            <a:r>
              <a:rPr lang="fi-FI" sz="1200" dirty="0" smtClean="0"/>
              <a:t>Kauranne </a:t>
            </a:r>
            <a:r>
              <a:rPr lang="fi-FI" sz="1200" dirty="0"/>
              <a:t>halusi, että oppilaat saisivat koulussa valita runsassisältöiseltä tarjottimelta haluamiaan aineita, erikoiskursseja ja kerhoja, jopa yli puolet viikkotunneistaan, ja että koulut voivat kehittyä omaleimaisiksi. Helsingissä toteutettiin monipuolista koulukokeilutoimintaa, muistaen, että lasten ja nuorten keskuudessa saa kokeilla vain asioita, joiden tiedetään onnistuvan. Perustettiin kunnalliset Sibelius-lukio, kuvataidelukio ja ilmaisutaitolukio, joihin hakeutui oppilaita kaikkialta Suomesta. Kauranne oli lukiokomiteoiden asiantuntijana. Pääkaupungin etuna on, että joka alan erityisasiantuntemusta on saatavissa. </a:t>
            </a:r>
          </a:p>
          <a:p>
            <a:r>
              <a:rPr lang="fi-FI" sz="1200" dirty="0"/>
              <a:t>Jouko Kauranne oli peruskutsumukseltaan opettaja. Poliitikko hän ei ollut, hän halusi pelata avoimin kortein. Tasapainoa hän haki luonnosta, innokkaana hiihtäjänä ja samoilijana.</a:t>
            </a:r>
          </a:p>
          <a:p>
            <a:r>
              <a:rPr lang="fi-FI" sz="1200" dirty="0" smtClean="0"/>
              <a:t>Eläkkeellä </a:t>
            </a:r>
            <a:r>
              <a:rPr lang="fi-FI" sz="1200" dirty="0"/>
              <a:t>Kauranne julkaisi useita historiateoksia mm. </a:t>
            </a:r>
            <a:r>
              <a:rPr lang="fi-FI" sz="1200" dirty="0" smtClean="0"/>
              <a:t>sotilaspoikatyöstä, kouluhistoriasta ja </a:t>
            </a:r>
            <a:r>
              <a:rPr lang="fi-FI" sz="1200" dirty="0"/>
              <a:t>kokemuksistaan Helsingin koulunuudistuksen </a:t>
            </a:r>
            <a:r>
              <a:rPr lang="fi-FI" sz="1200" dirty="0" smtClean="0"/>
              <a:t>vuosina, merkittäviä aineistoja digitoituna</a:t>
            </a:r>
          </a:p>
          <a:p>
            <a:endParaRPr lang="fi-FI" sz="1000" dirty="0"/>
          </a:p>
          <a:p>
            <a:endParaRPr lang="fi-FI" sz="1000"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60647"/>
            <a:ext cx="1301800" cy="126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595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Helsinkiläisyys kouluissa</a:t>
            </a:r>
            <a:endParaRPr lang="fi-FI" dirty="0"/>
          </a:p>
        </p:txBody>
      </p:sp>
      <p:sp>
        <p:nvSpPr>
          <p:cNvPr id="6" name="Sisällön paikkamerkki 5"/>
          <p:cNvSpPr>
            <a:spLocks noGrp="1"/>
          </p:cNvSpPr>
          <p:nvPr>
            <p:ph idx="1"/>
          </p:nvPr>
        </p:nvSpPr>
        <p:spPr>
          <a:xfrm>
            <a:off x="457200" y="1600200"/>
            <a:ext cx="4834880" cy="3124943"/>
          </a:xfrm>
        </p:spPr>
        <p:txBody>
          <a:bodyPr>
            <a:normAutofit/>
          </a:bodyPr>
          <a:lstStyle/>
          <a:p>
            <a:r>
              <a:rPr lang="fi-FI" sz="2000" dirty="0" smtClean="0"/>
              <a:t>Ylioppilaskirjoitukset luovat valtakunnallisuutta</a:t>
            </a:r>
          </a:p>
          <a:p>
            <a:r>
              <a:rPr lang="fi-FI" sz="2000" dirty="0" smtClean="0"/>
              <a:t>Yksityiset oppikoulut syntyvät paikallisista tarpeista</a:t>
            </a:r>
          </a:p>
          <a:p>
            <a:r>
              <a:rPr lang="fi-FI" sz="2000" dirty="0" smtClean="0"/>
              <a:t>Peruskoulu yhtenäistää</a:t>
            </a:r>
          </a:p>
          <a:p>
            <a:r>
              <a:rPr lang="fi-FI" sz="2000" dirty="0" smtClean="0"/>
              <a:t>Koulukohtaiset opetussuunnitelmat </a:t>
            </a:r>
            <a:r>
              <a:rPr lang="fi-FI" sz="2000" dirty="0" err="1" smtClean="0"/>
              <a:t>erityistävät</a:t>
            </a:r>
            <a:endParaRPr lang="fi-FI" sz="2000" dirty="0" smtClean="0"/>
          </a:p>
          <a:p>
            <a:endParaRPr lang="fi-FI" sz="2000" dirty="0" smtClean="0"/>
          </a:p>
          <a:p>
            <a:endParaRPr lang="fi-FI" sz="3200" dirty="0" smtClean="0"/>
          </a:p>
          <a:p>
            <a:endParaRPr lang="fi-FI" dirty="0" smtClean="0"/>
          </a:p>
        </p:txBody>
      </p:sp>
      <p:sp>
        <p:nvSpPr>
          <p:cNvPr id="5" name="Alatunnisteen paikkamerkki 4"/>
          <p:cNvSpPr>
            <a:spLocks noGrp="1"/>
          </p:cNvSpPr>
          <p:nvPr>
            <p:ph type="ftr" sz="quarter" idx="11"/>
          </p:nvPr>
        </p:nvSpPr>
        <p:spPr/>
        <p:txBody>
          <a:bodyPr/>
          <a:lstStyle/>
          <a:p>
            <a:r>
              <a:rPr lang="fi-FI" dirty="0" smtClean="0"/>
              <a:t>Martti Häikiö</a:t>
            </a:r>
            <a:endParaRPr lang="fi-FI" dirty="0"/>
          </a:p>
        </p:txBody>
      </p:sp>
      <p:pic>
        <p:nvPicPr>
          <p:cNvPr id="7" name="Kuva 6"/>
          <p:cNvPicPr>
            <a:picLocks noChangeAspect="1"/>
          </p:cNvPicPr>
          <p:nvPr/>
        </p:nvPicPr>
        <p:blipFill rotWithShape="1">
          <a:blip r:embed="rId2" cstate="print">
            <a:extLst>
              <a:ext uri="{28A0092B-C50C-407E-A947-70E740481C1C}">
                <a14:useLocalDpi xmlns:a14="http://schemas.microsoft.com/office/drawing/2010/main" val="0"/>
              </a:ext>
            </a:extLst>
          </a:blip>
          <a:srcRect l="19167" t="12370" r="20741" b="8074"/>
          <a:stretch/>
        </p:blipFill>
        <p:spPr>
          <a:xfrm>
            <a:off x="5508104" y="1340768"/>
            <a:ext cx="3045923" cy="2520279"/>
          </a:xfrm>
          <a:prstGeom prst="rect">
            <a:avLst/>
          </a:prstGeom>
        </p:spPr>
      </p:pic>
      <p:sp>
        <p:nvSpPr>
          <p:cNvPr id="9" name="Tekstiruutu 8"/>
          <p:cNvSpPr txBox="1"/>
          <p:nvPr/>
        </p:nvSpPr>
        <p:spPr>
          <a:xfrm>
            <a:off x="5508104" y="4005064"/>
            <a:ext cx="3045923" cy="369332"/>
          </a:xfrm>
          <a:prstGeom prst="rect">
            <a:avLst/>
          </a:prstGeom>
          <a:noFill/>
        </p:spPr>
        <p:txBody>
          <a:bodyPr wrap="square" rtlCol="0">
            <a:spAutoFit/>
          </a:bodyPr>
          <a:lstStyle/>
          <a:p>
            <a:pPr lvl="0">
              <a:spcBef>
                <a:spcPct val="20000"/>
              </a:spcBef>
            </a:pPr>
            <a:r>
              <a:rPr lang="fi-FI" dirty="0" smtClean="0">
                <a:solidFill>
                  <a:prstClr val="black"/>
                </a:solidFill>
                <a:latin typeface="Book Antiqua" panose="02040602050305030304" pitchFamily="18" charset="0"/>
              </a:rPr>
              <a:t>http</a:t>
            </a:r>
            <a:r>
              <a:rPr lang="fi-FI" dirty="0">
                <a:solidFill>
                  <a:prstClr val="black"/>
                </a:solidFill>
                <a:latin typeface="Book Antiqua" panose="02040602050305030304" pitchFamily="18" charset="0"/>
              </a:rPr>
              <a:t>://hel.fi/koulurekisteri</a:t>
            </a:r>
          </a:p>
        </p:txBody>
      </p:sp>
    </p:spTree>
    <p:extLst>
      <p:ext uri="{BB962C8B-B14F-4D97-AF65-F5344CB8AC3E}">
        <p14:creationId xmlns:p14="http://schemas.microsoft.com/office/powerpoint/2010/main" val="415526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Koulupolitiikan vaikuttajia</a:t>
            </a:r>
            <a:endParaRPr lang="fi-FI" dirty="0"/>
          </a:p>
        </p:txBody>
      </p:sp>
      <p:sp>
        <p:nvSpPr>
          <p:cNvPr id="6" name="Sisällön paikkamerkki 5"/>
          <p:cNvSpPr>
            <a:spLocks noGrp="1"/>
          </p:cNvSpPr>
          <p:nvPr>
            <p:ph sz="half" idx="1"/>
          </p:nvPr>
        </p:nvSpPr>
        <p:spPr/>
        <p:txBody>
          <a:bodyPr/>
          <a:lstStyle/>
          <a:p>
            <a:r>
              <a:rPr lang="fi-FI" sz="2000" dirty="0" smtClean="0"/>
              <a:t>Reino Oittinen, SDP, Kouluhallituksen pääjohtaja, opetusministeri</a:t>
            </a:r>
          </a:p>
          <a:p>
            <a:r>
              <a:rPr lang="fi-FI" sz="2000" dirty="0" smtClean="0"/>
              <a:t>Yrjö </a:t>
            </a:r>
            <a:r>
              <a:rPr lang="fi-FI" sz="2000" dirty="0" err="1" smtClean="0"/>
              <a:t>Larmola</a:t>
            </a:r>
            <a:r>
              <a:rPr lang="fi-FI" sz="2000" dirty="0" smtClean="0"/>
              <a:t>, </a:t>
            </a:r>
            <a:r>
              <a:rPr lang="fi-FI" sz="2000" dirty="0" err="1" smtClean="0"/>
              <a:t>kok</a:t>
            </a:r>
            <a:r>
              <a:rPr lang="fi-FI" sz="2000" dirty="0" smtClean="0"/>
              <a:t>, kulttuuripoliitikko, koululautakunnan pj</a:t>
            </a:r>
          </a:p>
          <a:p>
            <a:r>
              <a:rPr lang="fi-FI" sz="2000" dirty="0" smtClean="0"/>
              <a:t>Jyrki Lohi, SDP, rehtori, koululautakunnan </a:t>
            </a:r>
            <a:r>
              <a:rPr lang="fi-FI" sz="2000" dirty="0" err="1" smtClean="0"/>
              <a:t>vpj</a:t>
            </a:r>
            <a:endParaRPr lang="fi-FI" sz="2000" dirty="0"/>
          </a:p>
          <a:p>
            <a:endParaRPr lang="fi-FI" dirty="0"/>
          </a:p>
        </p:txBody>
      </p:sp>
      <p:sp>
        <p:nvSpPr>
          <p:cNvPr id="7" name="Sisällön paikkamerkki 6"/>
          <p:cNvSpPr>
            <a:spLocks noGrp="1"/>
          </p:cNvSpPr>
          <p:nvPr>
            <p:ph sz="half" idx="2"/>
          </p:nvPr>
        </p:nvSpPr>
        <p:spPr/>
        <p:txBody>
          <a:bodyPr>
            <a:normAutofit/>
          </a:bodyPr>
          <a:lstStyle/>
          <a:p>
            <a:r>
              <a:rPr lang="fi-FI" sz="2000" dirty="0" smtClean="0"/>
              <a:t>Opettaja luokassaan</a:t>
            </a:r>
          </a:p>
          <a:p>
            <a:r>
              <a:rPr lang="fi-FI" sz="2000" dirty="0" smtClean="0"/>
              <a:t>Rehtori koulussaan</a:t>
            </a:r>
          </a:p>
          <a:p>
            <a:r>
              <a:rPr lang="fi-FI" sz="2000" dirty="0" smtClean="0"/>
              <a:t>Ylioppilastutkintolautakunta</a:t>
            </a:r>
          </a:p>
          <a:p>
            <a:r>
              <a:rPr lang="fi-FI" sz="2000" dirty="0" smtClean="0"/>
              <a:t>Jussi Saukkonen, Munkkiniemen yhteiskoulu</a:t>
            </a:r>
          </a:p>
          <a:p>
            <a:r>
              <a:rPr lang="fi-FI" sz="2000" dirty="0" smtClean="0"/>
              <a:t>Yrjö Penttinen, Töölön </a:t>
            </a:r>
            <a:r>
              <a:rPr lang="fi-FI" sz="2000" dirty="0" err="1" smtClean="0"/>
              <a:t>yk</a:t>
            </a:r>
            <a:endParaRPr lang="fi-FI" sz="2000" dirty="0" smtClean="0"/>
          </a:p>
          <a:p>
            <a:r>
              <a:rPr lang="fi-FI" sz="2000" dirty="0" smtClean="0"/>
              <a:t>Inkeri Simola, Hgin </a:t>
            </a:r>
            <a:r>
              <a:rPr lang="fi-FI" sz="2000" dirty="0" err="1" smtClean="0"/>
              <a:t>tyttö-nl</a:t>
            </a:r>
            <a:endParaRPr lang="fi-FI" sz="2000" dirty="0" smtClean="0"/>
          </a:p>
          <a:p>
            <a:r>
              <a:rPr lang="fi-FI" sz="2000" dirty="0" smtClean="0"/>
              <a:t>Antero Penttilä, Ressu</a:t>
            </a:r>
          </a:p>
          <a:p>
            <a:r>
              <a:rPr lang="fi-FI" sz="2000" dirty="0" smtClean="0"/>
              <a:t>Rainer Peltonen, Mäkelänrinne</a:t>
            </a:r>
          </a:p>
          <a:p>
            <a:r>
              <a:rPr lang="fi-FI" sz="2000" dirty="0" smtClean="0"/>
              <a:t>Laurin Zilliacus, </a:t>
            </a:r>
            <a:r>
              <a:rPr lang="fi-FI" sz="2000" dirty="0" err="1" smtClean="0"/>
              <a:t>Tölö</a:t>
            </a:r>
            <a:r>
              <a:rPr lang="fi-FI" sz="2000" dirty="0" smtClean="0"/>
              <a:t> svenska </a:t>
            </a:r>
            <a:r>
              <a:rPr lang="fi-FI" sz="2000" dirty="0" err="1" smtClean="0"/>
              <a:t>samskola</a:t>
            </a:r>
            <a:endParaRPr lang="fi-FI" sz="2000" dirty="0" smtClean="0"/>
          </a:p>
          <a:p>
            <a:endParaRPr lang="fi-FI" sz="2000"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spTree>
    <p:extLst>
      <p:ext uri="{BB962C8B-B14F-4D97-AF65-F5344CB8AC3E}">
        <p14:creationId xmlns:p14="http://schemas.microsoft.com/office/powerpoint/2010/main" val="1997912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620688"/>
            <a:ext cx="5698976" cy="1143000"/>
          </a:xfrm>
        </p:spPr>
        <p:txBody>
          <a:bodyPr/>
          <a:lstStyle/>
          <a:p>
            <a:r>
              <a:rPr lang="fi-FI" dirty="0" smtClean="0"/>
              <a:t>Miksi Helsingin yliopisto </a:t>
            </a:r>
            <a:br>
              <a:rPr lang="fi-FI" dirty="0" smtClean="0"/>
            </a:br>
            <a:r>
              <a:rPr lang="fi-FI" dirty="0" smtClean="0"/>
              <a:t>on vaikeuksissa?</a:t>
            </a:r>
            <a:endParaRPr lang="fi-FI" dirty="0"/>
          </a:p>
        </p:txBody>
      </p:sp>
      <p:sp>
        <p:nvSpPr>
          <p:cNvPr id="6" name="Sisällön paikkamerkki 5"/>
          <p:cNvSpPr>
            <a:spLocks noGrp="1"/>
          </p:cNvSpPr>
          <p:nvPr>
            <p:ph idx="1"/>
          </p:nvPr>
        </p:nvSpPr>
        <p:spPr>
          <a:xfrm>
            <a:off x="457200" y="1988840"/>
            <a:ext cx="8229600" cy="4137323"/>
          </a:xfrm>
        </p:spPr>
        <p:txBody>
          <a:bodyPr>
            <a:normAutofit/>
          </a:bodyPr>
          <a:lstStyle/>
          <a:p>
            <a:r>
              <a:rPr lang="fi-FI" sz="2000" dirty="0" smtClean="0"/>
              <a:t>1960-luvun puoliväliin saakka Helsingin yliopisto ja Teknillinen korkeakoulu olivat johtavassa asemassa</a:t>
            </a:r>
          </a:p>
          <a:p>
            <a:r>
              <a:rPr lang="fi-FI" sz="2000" dirty="0" smtClean="0"/>
              <a:t>Valtio ryhtyi rahoittamaan maakuntakorkeakouluja ja ministeriöiden tutkimuslaitoksia, Suomen Akatemiaa, VTT:tä, Tekesiä, yritysten tutkimustoimintaa</a:t>
            </a:r>
          </a:p>
          <a:p>
            <a:r>
              <a:rPr lang="fi-FI" sz="2000" dirty="0" smtClean="0"/>
              <a:t>Presidentti Kekkonen, keskustapuolue ja vasemmistolainen ylioppilasradikalismi pitivät Helsingin yliopistoa ’taantumuksen linnakkeena’</a:t>
            </a:r>
          </a:p>
          <a:p>
            <a:r>
              <a:rPr lang="fi-FI" sz="2000" dirty="0" smtClean="0"/>
              <a:t>HY vetosi perustuslailliseen autonomiaansa vaikka rahat tulivat opetusministeriöltä</a:t>
            </a:r>
            <a:endParaRPr lang="fi-FI" sz="2000" dirty="0"/>
          </a:p>
        </p:txBody>
      </p:sp>
      <p:sp>
        <p:nvSpPr>
          <p:cNvPr id="5" name="Alatunnisteen paikkamerkki 4"/>
          <p:cNvSpPr>
            <a:spLocks noGrp="1"/>
          </p:cNvSpPr>
          <p:nvPr>
            <p:ph type="ftr" sz="quarter" idx="11"/>
          </p:nvPr>
        </p:nvSpPr>
        <p:spPr/>
        <p:txBody>
          <a:bodyPr/>
          <a:lstStyle/>
          <a:p>
            <a:r>
              <a:rPr lang="fi-FI" smtClean="0"/>
              <a:t>Martti Häikiö</a:t>
            </a:r>
            <a:endParaRPr lang="fi-FI"/>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42944"/>
            <a:ext cx="2520280"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605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normAutofit/>
          </a:bodyPr>
          <a:lstStyle/>
          <a:p>
            <a:r>
              <a:rPr lang="fi-FI" dirty="0" smtClean="0"/>
              <a:t>Historian muutosvoimat</a:t>
            </a:r>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5" name="Kuva 4"/>
          <p:cNvPicPr>
            <a:picLocks noChangeAspect="1"/>
          </p:cNvPicPr>
          <p:nvPr/>
        </p:nvPicPr>
        <p:blipFill rotWithShape="1">
          <a:blip r:embed="rId2" cstate="print">
            <a:extLst>
              <a:ext uri="{28A0092B-C50C-407E-A947-70E740481C1C}">
                <a14:useLocalDpi xmlns:a14="http://schemas.microsoft.com/office/drawing/2010/main" val="0"/>
              </a:ext>
            </a:extLst>
          </a:blip>
          <a:srcRect l="833" t="12370" r="13519" b="14444"/>
          <a:stretch/>
        </p:blipFill>
        <p:spPr>
          <a:xfrm>
            <a:off x="832295" y="1916832"/>
            <a:ext cx="4248472" cy="2268914"/>
          </a:xfrm>
          <a:prstGeom prst="rect">
            <a:avLst/>
          </a:prstGeom>
        </p:spPr>
      </p:pic>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916832"/>
            <a:ext cx="2952328" cy="1997163"/>
          </a:xfrm>
          <a:prstGeom prst="rect">
            <a:avLst/>
          </a:prstGeom>
        </p:spPr>
      </p:pic>
      <p:sp>
        <p:nvSpPr>
          <p:cNvPr id="8" name="Tekstiruutu 7"/>
          <p:cNvSpPr txBox="1"/>
          <p:nvPr/>
        </p:nvSpPr>
        <p:spPr>
          <a:xfrm>
            <a:off x="832295" y="4170164"/>
            <a:ext cx="4248472" cy="830997"/>
          </a:xfrm>
          <a:prstGeom prst="rect">
            <a:avLst/>
          </a:prstGeom>
          <a:noFill/>
        </p:spPr>
        <p:txBody>
          <a:bodyPr wrap="square" rtlCol="0">
            <a:spAutoFit/>
          </a:bodyPr>
          <a:lstStyle/>
          <a:p>
            <a:r>
              <a:rPr lang="fi-FI" sz="1600" i="1" dirty="0">
                <a:latin typeface="Book Antiqua" panose="02040602050305030304" pitchFamily="18" charset="0"/>
              </a:rPr>
              <a:t>Google </a:t>
            </a:r>
            <a:r>
              <a:rPr lang="fi-FI" sz="1600" i="1" dirty="0" err="1">
                <a:latin typeface="Book Antiqua" panose="02040602050305030304" pitchFamily="18" charset="0"/>
              </a:rPr>
              <a:t>Books</a:t>
            </a:r>
            <a:r>
              <a:rPr lang="fi-FI" sz="1600" i="1" dirty="0">
                <a:latin typeface="Book Antiqua" panose="02040602050305030304" pitchFamily="18" charset="0"/>
              </a:rPr>
              <a:t>: 5 tutkimuskirjastoa, 25 miljoonaa kirjaa, </a:t>
            </a:r>
            <a:r>
              <a:rPr lang="fi-FI" sz="1600" i="1" dirty="0" smtClean="0">
                <a:latin typeface="Book Antiqua" panose="02040602050305030304" pitchFamily="18" charset="0"/>
              </a:rPr>
              <a:t>10 </a:t>
            </a:r>
            <a:r>
              <a:rPr lang="fi-FI" sz="1600" i="1" dirty="0">
                <a:latin typeface="Book Antiqua" panose="02040602050305030304" pitchFamily="18" charset="0"/>
              </a:rPr>
              <a:t>miljardia sivua, 100 kieltä (NYT 1.11.2015)</a:t>
            </a:r>
          </a:p>
        </p:txBody>
      </p:sp>
      <p:sp>
        <p:nvSpPr>
          <p:cNvPr id="10" name="Tekstiruutu 9"/>
          <p:cNvSpPr txBox="1"/>
          <p:nvPr/>
        </p:nvSpPr>
        <p:spPr>
          <a:xfrm>
            <a:off x="5580112" y="4063711"/>
            <a:ext cx="2952328" cy="1815882"/>
          </a:xfrm>
          <a:prstGeom prst="rect">
            <a:avLst/>
          </a:prstGeom>
          <a:noFill/>
        </p:spPr>
        <p:txBody>
          <a:bodyPr wrap="square" rtlCol="0">
            <a:spAutoFit/>
          </a:bodyPr>
          <a:lstStyle/>
          <a:p>
            <a:r>
              <a:rPr lang="fi-FI" sz="1600" i="1" dirty="0" smtClean="0">
                <a:latin typeface="Book Antiqua" panose="02040602050305030304" pitchFamily="18" charset="0"/>
              </a:rPr>
              <a:t>V. I. Leninin asui keväällä 1906 Vuorimiehenkatu 35:ssä. Paikalla julkistamisessa olivat presidentti Urho Kekkonen sekä Helsingin ja Moskovan kaupunginjohtajat.</a:t>
            </a:r>
            <a:r>
              <a:rPr lang="fi-FI" sz="1600" i="1" dirty="0">
                <a:latin typeface="Book Antiqua" panose="02040602050305030304" pitchFamily="18" charset="0"/>
              </a:rPr>
              <a:t> muistolaatta varastettu 18.10. 2015 </a:t>
            </a:r>
            <a:r>
              <a:rPr lang="fi-FI" sz="1600" i="1" dirty="0" smtClean="0">
                <a:latin typeface="Book Antiqua" panose="02040602050305030304" pitchFamily="18" charset="0"/>
              </a:rPr>
              <a:t>(Kirjassa </a:t>
            </a:r>
            <a:r>
              <a:rPr lang="fi-FI" sz="1600" i="1" dirty="0">
                <a:latin typeface="Book Antiqua" panose="02040602050305030304" pitchFamily="18" charset="0"/>
              </a:rPr>
              <a:t>kuva s. 279). </a:t>
            </a:r>
          </a:p>
        </p:txBody>
      </p:sp>
      <p:sp>
        <p:nvSpPr>
          <p:cNvPr id="13" name="Tekstiruutu 12"/>
          <p:cNvSpPr txBox="1"/>
          <p:nvPr/>
        </p:nvSpPr>
        <p:spPr>
          <a:xfrm>
            <a:off x="940307" y="1124744"/>
            <a:ext cx="4032448" cy="461665"/>
          </a:xfrm>
          <a:prstGeom prst="rect">
            <a:avLst/>
          </a:prstGeom>
          <a:noFill/>
        </p:spPr>
        <p:txBody>
          <a:bodyPr wrap="square" rtlCol="0">
            <a:spAutoFit/>
          </a:bodyPr>
          <a:lstStyle/>
          <a:p>
            <a:r>
              <a:rPr lang="fi-FI" sz="2400" dirty="0" smtClean="0">
                <a:latin typeface="Book Antiqua" panose="02040602050305030304" pitchFamily="18" charset="0"/>
              </a:rPr>
              <a:t>Teknologian kehitys</a:t>
            </a:r>
            <a:endParaRPr lang="fi-FI" sz="2400" dirty="0">
              <a:latin typeface="Book Antiqua" panose="02040602050305030304" pitchFamily="18" charset="0"/>
            </a:endParaRPr>
          </a:p>
        </p:txBody>
      </p:sp>
      <p:sp>
        <p:nvSpPr>
          <p:cNvPr id="14" name="Tekstiruutu 13"/>
          <p:cNvSpPr txBox="1"/>
          <p:nvPr/>
        </p:nvSpPr>
        <p:spPr>
          <a:xfrm>
            <a:off x="5508104" y="1124744"/>
            <a:ext cx="3024336" cy="461665"/>
          </a:xfrm>
          <a:prstGeom prst="rect">
            <a:avLst/>
          </a:prstGeom>
          <a:noFill/>
        </p:spPr>
        <p:txBody>
          <a:bodyPr wrap="square" rtlCol="0">
            <a:spAutoFit/>
          </a:bodyPr>
          <a:lstStyle/>
          <a:p>
            <a:r>
              <a:rPr lang="fi-FI" sz="2400" dirty="0" smtClean="0">
                <a:latin typeface="Book Antiqua" panose="02040602050305030304" pitchFamily="18" charset="0"/>
              </a:rPr>
              <a:t>Ideologiat</a:t>
            </a:r>
            <a:endParaRPr lang="fi-FI" sz="2400" dirty="0">
              <a:latin typeface="Book Antiqua" panose="02040602050305030304" pitchFamily="18" charset="0"/>
            </a:endParaRPr>
          </a:p>
        </p:txBody>
      </p:sp>
    </p:spTree>
    <p:extLst>
      <p:ext uri="{BB962C8B-B14F-4D97-AF65-F5344CB8AC3E}">
        <p14:creationId xmlns:p14="http://schemas.microsoft.com/office/powerpoint/2010/main" val="316498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Tiedon metropoli</a:t>
            </a:r>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7" name="Sisällön paikkamerkki 6"/>
          <p:cNvPicPr>
            <a:picLocks noGrp="1" noChangeAspect="1"/>
          </p:cNvPicPr>
          <p:nvPr>
            <p:ph idx="1"/>
          </p:nvPr>
        </p:nvPicPr>
        <p:blipFill rotWithShape="1">
          <a:blip r:embed="rId2">
            <a:extLst>
              <a:ext uri="{28A0092B-C50C-407E-A947-70E740481C1C}">
                <a14:useLocalDpi xmlns:a14="http://schemas.microsoft.com/office/drawing/2010/main" val="0"/>
              </a:ext>
            </a:extLst>
          </a:blip>
          <a:srcRect l="2064" t="17771" r="12703" b="24051"/>
          <a:stretch/>
        </p:blipFill>
        <p:spPr>
          <a:xfrm>
            <a:off x="395536" y="1268760"/>
            <a:ext cx="8159349" cy="3480875"/>
          </a:xfrm>
        </p:spPr>
      </p:pic>
      <p:sp>
        <p:nvSpPr>
          <p:cNvPr id="3" name="Tekstiruutu 2"/>
          <p:cNvSpPr txBox="1"/>
          <p:nvPr/>
        </p:nvSpPr>
        <p:spPr>
          <a:xfrm>
            <a:off x="683568" y="4941168"/>
            <a:ext cx="7848872" cy="1477328"/>
          </a:xfrm>
          <a:prstGeom prst="rect">
            <a:avLst/>
          </a:prstGeom>
          <a:noFill/>
        </p:spPr>
        <p:txBody>
          <a:bodyPr wrap="square" rtlCol="0">
            <a:spAutoFit/>
          </a:bodyPr>
          <a:lstStyle/>
          <a:p>
            <a:r>
              <a:rPr lang="fi-FI" dirty="0" smtClean="0">
                <a:latin typeface="Book Antiqua" panose="02040602050305030304" pitchFamily="18" charset="0"/>
              </a:rPr>
              <a:t>Tilaaja Helsingin kaupungin historiatoimikunta</a:t>
            </a:r>
          </a:p>
          <a:p>
            <a:r>
              <a:rPr lang="fi-FI" dirty="0" smtClean="0">
                <a:latin typeface="Book Antiqua" panose="02040602050305030304" pitchFamily="18" charset="0"/>
              </a:rPr>
              <a:t>Julkaisija Suomalaisen Kirjallisuuden Seura, 574 sivua</a:t>
            </a:r>
          </a:p>
          <a:p>
            <a:r>
              <a:rPr lang="fi-FI" dirty="0" smtClean="0">
                <a:latin typeface="Book Antiqua" panose="02040602050305030304" pitchFamily="18" charset="0"/>
              </a:rPr>
              <a:t>Henkilöhakemisto</a:t>
            </a:r>
          </a:p>
          <a:p>
            <a:r>
              <a:rPr lang="fi-FI" dirty="0" smtClean="0">
                <a:latin typeface="Book Antiqua" panose="02040602050305030304" pitchFamily="18" charset="0"/>
              </a:rPr>
              <a:t>Asiasanahakemisto: järjestöt, organisaatiot, yritykset, koulut, laitokset, puolueet, sanomalehdet, aikakauslehdet</a:t>
            </a:r>
            <a:endParaRPr lang="fi-FI" dirty="0">
              <a:latin typeface="Book Antiqua" panose="02040602050305030304" pitchFamily="18" charset="0"/>
            </a:endParaRPr>
          </a:p>
        </p:txBody>
      </p:sp>
    </p:spTree>
    <p:extLst>
      <p:ext uri="{BB962C8B-B14F-4D97-AF65-F5344CB8AC3E}">
        <p14:creationId xmlns:p14="http://schemas.microsoft.com/office/powerpoint/2010/main" val="23321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Sivistyksen muuttumattomat arvot</a:t>
            </a:r>
            <a:endParaRPr lang="fi-FI" dirty="0"/>
          </a:p>
        </p:txBody>
      </p:sp>
      <p:sp>
        <p:nvSpPr>
          <p:cNvPr id="3" name="Sisällön paikkamerkki 2"/>
          <p:cNvSpPr>
            <a:spLocks noGrp="1"/>
          </p:cNvSpPr>
          <p:nvPr>
            <p:ph idx="1"/>
          </p:nvPr>
        </p:nvSpPr>
        <p:spPr>
          <a:xfrm>
            <a:off x="457200" y="1600201"/>
            <a:ext cx="3970784" cy="4349080"/>
          </a:xfrm>
        </p:spPr>
        <p:txBody>
          <a:bodyPr>
            <a:normAutofit fontScale="85000" lnSpcReduction="20000"/>
          </a:bodyPr>
          <a:lstStyle/>
          <a:p>
            <a:r>
              <a:rPr lang="fi-FI" dirty="0" smtClean="0"/>
              <a:t>Sivistyksen muuttumattomat arvot. Tiedon </a:t>
            </a:r>
            <a:r>
              <a:rPr lang="fi-FI" dirty="0"/>
              <a:t>tuottamisen ja välittämisen </a:t>
            </a:r>
            <a:r>
              <a:rPr lang="fi-FI" dirty="0" smtClean="0"/>
              <a:t>keinot muuttuvat digitalisaation </a:t>
            </a:r>
            <a:r>
              <a:rPr lang="fi-FI" dirty="0"/>
              <a:t>myötä</a:t>
            </a:r>
          </a:p>
          <a:p>
            <a:endParaRPr lang="fi-FI" dirty="0" smtClean="0"/>
          </a:p>
          <a:p>
            <a:r>
              <a:rPr lang="fi-FI" dirty="0" smtClean="0"/>
              <a:t>Perinteisen poliittisen vasemmiston heikkeneminen. Vuosien 1918, 1944 ja 1966 perinnön haalistuminen</a:t>
            </a:r>
          </a:p>
          <a:p>
            <a:endParaRPr lang="fi-FI" dirty="0" smtClean="0"/>
          </a:p>
          <a:p>
            <a:r>
              <a:rPr lang="fi-FI" dirty="0" smtClean="0"/>
              <a:t>Valistuksen ote heikentynyt, viihteen ote vahvistunut</a:t>
            </a:r>
          </a:p>
          <a:p>
            <a:endParaRPr lang="fi-FI" dirty="0" smtClean="0"/>
          </a:p>
          <a:p>
            <a:r>
              <a:rPr lang="fi-FI" dirty="0" smtClean="0"/>
              <a:t>Aaltoliike keskitys-hajautus ja </a:t>
            </a:r>
            <a:r>
              <a:rPr lang="fi-FI" dirty="0" err="1" smtClean="0"/>
              <a:t>regulaatio-deregulaatio</a:t>
            </a:r>
            <a:endParaRPr lang="fi-FI" dirty="0" smtClean="0"/>
          </a:p>
          <a:p>
            <a:endParaRPr lang="fi-FI" dirty="0" smtClean="0"/>
          </a:p>
          <a:p>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84784"/>
            <a:ext cx="4355976" cy="2819582"/>
          </a:xfrm>
          <a:prstGeom prst="rect">
            <a:avLst/>
          </a:prstGeom>
        </p:spPr>
      </p:pic>
      <p:sp>
        <p:nvSpPr>
          <p:cNvPr id="9" name="Tekstiruutu 8"/>
          <p:cNvSpPr txBox="1"/>
          <p:nvPr/>
        </p:nvSpPr>
        <p:spPr>
          <a:xfrm>
            <a:off x="4572000" y="4509120"/>
            <a:ext cx="4248472" cy="1569660"/>
          </a:xfrm>
          <a:prstGeom prst="rect">
            <a:avLst/>
          </a:prstGeom>
          <a:noFill/>
        </p:spPr>
        <p:txBody>
          <a:bodyPr wrap="square" rtlCol="0">
            <a:spAutoFit/>
          </a:bodyPr>
          <a:lstStyle/>
          <a:p>
            <a:r>
              <a:rPr lang="fi-FI" sz="1600" i="1" dirty="0" smtClean="0">
                <a:latin typeface="Book Antiqua" panose="02040602050305030304" pitchFamily="18" charset="0"/>
              </a:rPr>
              <a:t>Helsingin tyttölukio 1967-68 Kirkkokatu </a:t>
            </a:r>
            <a:r>
              <a:rPr lang="fi-FI" sz="1600" i="1" dirty="0">
                <a:latin typeface="Book Antiqua" panose="02040602050305030304" pitchFamily="18" charset="0"/>
              </a:rPr>
              <a:t>6, </a:t>
            </a:r>
            <a:r>
              <a:rPr lang="fi-FI" sz="1600" i="1" dirty="0" smtClean="0">
                <a:latin typeface="Book Antiqua" panose="02040602050305030304" pitchFamily="18" charset="0"/>
              </a:rPr>
              <a:t>1906-1927   Helsingin </a:t>
            </a:r>
            <a:r>
              <a:rPr lang="fi-FI" sz="1600" i="1" dirty="0">
                <a:latin typeface="Book Antiqua" panose="02040602050305030304" pitchFamily="18" charset="0"/>
              </a:rPr>
              <a:t>suomalaiset yliopistoon johtavat tyttökoulun </a:t>
            </a:r>
            <a:r>
              <a:rPr lang="fi-FI" sz="1600" i="1" dirty="0" smtClean="0">
                <a:latin typeface="Book Antiqua" panose="02040602050305030304" pitchFamily="18" charset="0"/>
              </a:rPr>
              <a:t>jatkoluokat, </a:t>
            </a:r>
          </a:p>
          <a:p>
            <a:r>
              <a:rPr lang="fi-FI" sz="1600" i="1" dirty="0" smtClean="0">
                <a:latin typeface="Book Antiqua" panose="02040602050305030304" pitchFamily="18" charset="0"/>
              </a:rPr>
              <a:t>1927-1971 Helsingin tyttölukio, </a:t>
            </a:r>
          </a:p>
          <a:p>
            <a:r>
              <a:rPr lang="fi-FI" sz="1600" i="1" dirty="0" smtClean="0">
                <a:latin typeface="Book Antiqua" panose="02040602050305030304" pitchFamily="18" charset="0"/>
              </a:rPr>
              <a:t>1971-1973 Helsingin </a:t>
            </a:r>
            <a:r>
              <a:rPr lang="fi-FI" sz="1600" i="1" dirty="0">
                <a:latin typeface="Book Antiqua" panose="02040602050305030304" pitchFamily="18" charset="0"/>
              </a:rPr>
              <a:t>lukio</a:t>
            </a:r>
          </a:p>
          <a:p>
            <a:r>
              <a:rPr lang="fi-FI" sz="1600" i="1" dirty="0" smtClean="0">
                <a:latin typeface="Book Antiqua" panose="02040602050305030304" pitchFamily="18" charset="0"/>
              </a:rPr>
              <a:t>Nykyinen Tieteiden talo</a:t>
            </a:r>
            <a:endParaRPr lang="fi-FI" sz="1600" i="1" dirty="0">
              <a:latin typeface="Book Antiqua" panose="02040602050305030304" pitchFamily="18" charset="0"/>
            </a:endParaRPr>
          </a:p>
        </p:txBody>
      </p:sp>
    </p:spTree>
    <p:extLst>
      <p:ext uri="{BB962C8B-B14F-4D97-AF65-F5344CB8AC3E}">
        <p14:creationId xmlns:p14="http://schemas.microsoft.com/office/powerpoint/2010/main" val="299751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Yhteiskunnan eri aloilla on eri arvot:</a:t>
            </a:r>
            <a:br>
              <a:rPr lang="fi-FI" dirty="0" smtClean="0"/>
            </a:br>
            <a:r>
              <a:rPr lang="fi-FI" dirty="0" smtClean="0"/>
              <a:t>tieto, raha, valta, taide, oikeus</a:t>
            </a:r>
            <a:endParaRPr lang="fi-FI" sz="2400" dirty="0"/>
          </a:p>
        </p:txBody>
      </p:sp>
      <p:sp>
        <p:nvSpPr>
          <p:cNvPr id="3" name="Sisällön paikkamerkki 2"/>
          <p:cNvSpPr>
            <a:spLocks noGrp="1"/>
          </p:cNvSpPr>
          <p:nvPr>
            <p:ph idx="1"/>
          </p:nvPr>
        </p:nvSpPr>
        <p:spPr/>
        <p:txBody>
          <a:bodyPr>
            <a:normAutofit fontScale="85000" lnSpcReduction="20000"/>
          </a:bodyPr>
          <a:lstStyle/>
          <a:p>
            <a:r>
              <a:rPr lang="fi-FI" b="1" dirty="0"/>
              <a:t>Tieto</a:t>
            </a:r>
            <a:r>
              <a:rPr lang="fi-FI" sz="2000" b="1" dirty="0"/>
              <a:t>: tutkimus, opetus, tiedonvälitys </a:t>
            </a:r>
            <a:r>
              <a:rPr lang="fi-FI" sz="2000" i="1" dirty="0"/>
              <a:t>Tiedon metropoli. Tutkimus, opetus ja tiedonvälitys 1945-2010</a:t>
            </a:r>
            <a:r>
              <a:rPr lang="fi-FI" sz="2000" dirty="0"/>
              <a:t> (</a:t>
            </a:r>
            <a:r>
              <a:rPr lang="fi-FI" sz="2000" dirty="0" smtClean="0"/>
              <a:t>2015)</a:t>
            </a:r>
            <a:r>
              <a:rPr lang="fi-FI" sz="2000" i="1" dirty="0" smtClean="0"/>
              <a:t>; Hyöty </a:t>
            </a:r>
            <a:r>
              <a:rPr lang="fi-FI" sz="2000" i="1" dirty="0"/>
              <a:t>ja tiede. Tampereen teknillisen yliopiston historia 1965-2015 </a:t>
            </a:r>
            <a:r>
              <a:rPr lang="fi-FI" sz="2000" dirty="0"/>
              <a:t>(</a:t>
            </a:r>
            <a:r>
              <a:rPr lang="fi-FI" sz="2000" dirty="0" smtClean="0"/>
              <a:t>2015)</a:t>
            </a:r>
            <a:r>
              <a:rPr lang="fi-FI" sz="2000" i="1" dirty="0" smtClean="0"/>
              <a:t>; </a:t>
            </a:r>
            <a:r>
              <a:rPr lang="fi-FI" sz="2000" i="1" dirty="0" err="1" smtClean="0"/>
              <a:t>Bit</a:t>
            </a:r>
            <a:r>
              <a:rPr lang="fi-FI" sz="2000" i="1" dirty="0" smtClean="0"/>
              <a:t> </a:t>
            </a:r>
            <a:r>
              <a:rPr lang="fi-FI" sz="2000" i="1" dirty="0" err="1"/>
              <a:t>Bang</a:t>
            </a:r>
            <a:r>
              <a:rPr lang="fi-FI" sz="2000" i="1" dirty="0"/>
              <a:t>. Yrjö Neuvo ja digitaalinen kumous (</a:t>
            </a:r>
            <a:r>
              <a:rPr lang="fi-FI" sz="2000" dirty="0"/>
              <a:t>yhdessä Essi Ylitalon kanssa, </a:t>
            </a:r>
            <a:r>
              <a:rPr lang="fi-FI" sz="2000" dirty="0" smtClean="0"/>
              <a:t>2013), </a:t>
            </a:r>
            <a:endParaRPr lang="fi-FI" sz="2000" dirty="0"/>
          </a:p>
          <a:p>
            <a:endParaRPr lang="fi-FI" sz="2000" b="1" dirty="0" smtClean="0"/>
          </a:p>
          <a:p>
            <a:r>
              <a:rPr lang="fi-FI" b="1" dirty="0" smtClean="0"/>
              <a:t>Raha</a:t>
            </a:r>
            <a:r>
              <a:rPr lang="fi-FI" sz="2000" b="1" dirty="0"/>
              <a:t>: yritykset</a:t>
            </a:r>
            <a:r>
              <a:rPr lang="fi-FI" sz="2000" dirty="0"/>
              <a:t> </a:t>
            </a:r>
            <a:r>
              <a:rPr lang="fi-FI" sz="2000" i="1" dirty="0" smtClean="0"/>
              <a:t>Nokia </a:t>
            </a:r>
            <a:r>
              <a:rPr lang="fi-FI" sz="2000" i="1" dirty="0"/>
              <a:t>Oyj:n historia 1-3 </a:t>
            </a:r>
            <a:r>
              <a:rPr lang="fi-FI" sz="2000" dirty="0"/>
              <a:t>(2001), </a:t>
            </a:r>
            <a:r>
              <a:rPr lang="fi-FI" sz="2000" i="1" dirty="0"/>
              <a:t>Alkon historia</a:t>
            </a:r>
            <a:r>
              <a:rPr lang="fi-FI" sz="2000" dirty="0"/>
              <a:t> (2007), Datatie, </a:t>
            </a:r>
            <a:r>
              <a:rPr lang="fi-FI" sz="2000" dirty="0" smtClean="0"/>
              <a:t>Radiolinja, Savon </a:t>
            </a:r>
            <a:r>
              <a:rPr lang="fi-FI" sz="2000" dirty="0"/>
              <a:t>Voima, </a:t>
            </a:r>
            <a:r>
              <a:rPr lang="fi-FI" sz="2000" dirty="0" err="1"/>
              <a:t>Hankkija/Novera</a:t>
            </a:r>
            <a:r>
              <a:rPr lang="fi-FI" sz="2000" dirty="0"/>
              <a:t>, Orion (ei julk</a:t>
            </a:r>
            <a:r>
              <a:rPr lang="fi-FI" sz="2000" dirty="0" smtClean="0"/>
              <a:t>.)</a:t>
            </a:r>
            <a:endParaRPr lang="fi-FI" sz="2000" dirty="0"/>
          </a:p>
          <a:p>
            <a:endParaRPr lang="fi-FI" sz="2000" b="1" dirty="0" smtClean="0"/>
          </a:p>
          <a:p>
            <a:r>
              <a:rPr lang="fi-FI" b="1" dirty="0" smtClean="0"/>
              <a:t>Valta</a:t>
            </a:r>
            <a:r>
              <a:rPr lang="fi-FI" sz="2000" b="1" dirty="0" smtClean="0"/>
              <a:t>: politiikka </a:t>
            </a:r>
            <a:r>
              <a:rPr lang="fi-FI" sz="2000" i="1" dirty="0"/>
              <a:t>Svinhufvud ja itsenäisyyden tekijät ja vaiheet </a:t>
            </a:r>
            <a:r>
              <a:rPr lang="fi-FI" sz="2000" dirty="0"/>
              <a:t>(itsenäisyys100.fi, 2015</a:t>
            </a:r>
            <a:r>
              <a:rPr lang="fi-FI" sz="2000" dirty="0" smtClean="0"/>
              <a:t>); </a:t>
            </a:r>
            <a:r>
              <a:rPr lang="fi-FI" sz="2000" i="1" dirty="0"/>
              <a:t>Presidentin valinta </a:t>
            </a:r>
            <a:r>
              <a:rPr lang="fi-FI" sz="2000" dirty="0"/>
              <a:t>(1993); </a:t>
            </a:r>
            <a:r>
              <a:rPr lang="fi-FI" sz="2000" i="1" dirty="0" smtClean="0"/>
              <a:t>Maaliskuusta maaliskuuhun. Suomi Englannin politiikassa 1939-40</a:t>
            </a:r>
            <a:r>
              <a:rPr lang="fi-FI" sz="2000" dirty="0" smtClean="0"/>
              <a:t> (1976)</a:t>
            </a:r>
            <a:endParaRPr lang="fi-FI" sz="2000" b="1" dirty="0" smtClean="0"/>
          </a:p>
          <a:p>
            <a:endParaRPr lang="fi-FI" sz="2000" b="1" dirty="0" smtClean="0"/>
          </a:p>
          <a:p>
            <a:r>
              <a:rPr lang="fi-FI" b="1" dirty="0" smtClean="0"/>
              <a:t>Taide</a:t>
            </a:r>
            <a:r>
              <a:rPr lang="fi-FI" sz="2000" b="1" dirty="0" smtClean="0"/>
              <a:t>: runous </a:t>
            </a:r>
            <a:r>
              <a:rPr lang="fi-FI" sz="2000" i="1" dirty="0" smtClean="0"/>
              <a:t>V. A. Koskenniemi. Suomalainen klassikko 1-2 </a:t>
            </a:r>
            <a:r>
              <a:rPr lang="fi-FI" sz="2000" dirty="0" smtClean="0"/>
              <a:t>(2010)</a:t>
            </a:r>
          </a:p>
          <a:p>
            <a:endParaRPr lang="fi-FI" sz="2000" dirty="0"/>
          </a:p>
          <a:p>
            <a:r>
              <a:rPr lang="fi-FI" b="1" dirty="0" smtClean="0"/>
              <a:t>Oikeus</a:t>
            </a:r>
            <a:r>
              <a:rPr lang="fi-FI" sz="2000" dirty="0" smtClean="0"/>
              <a:t>: </a:t>
            </a:r>
            <a:r>
              <a:rPr lang="fi-FI" sz="2000" i="1" dirty="0" smtClean="0"/>
              <a:t>Pekka Svinhufvud ja Suomen itsenäisyys </a:t>
            </a:r>
            <a:r>
              <a:rPr lang="fi-FI" sz="2000" dirty="0" smtClean="0"/>
              <a:t>(työn alla)</a:t>
            </a:r>
          </a:p>
          <a:p>
            <a:endParaRPr lang="fi-FI" sz="2000" b="1" dirty="0" smtClean="0"/>
          </a:p>
          <a:p>
            <a:pPr marL="0" indent="0" algn="ctr">
              <a:buNone/>
            </a:pPr>
            <a:r>
              <a:rPr lang="fi-FI" sz="2000" dirty="0" err="1" smtClean="0"/>
              <a:t>www.kolumbus.fi/martti.haikio</a:t>
            </a:r>
            <a:endParaRPr lang="fi-FI" sz="2000" b="1"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spTree>
    <p:extLst>
      <p:ext uri="{BB962C8B-B14F-4D97-AF65-F5344CB8AC3E}">
        <p14:creationId xmlns:p14="http://schemas.microsoft.com/office/powerpoint/2010/main" val="567701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Mitkä ovat Helsingin rajat?</a:t>
            </a:r>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7" name="Sisällön paikkamerkki 6"/>
          <p:cNvPicPr>
            <a:picLocks noGrp="1" noChangeAspect="1"/>
          </p:cNvPicPr>
          <p:nvPr>
            <p:ph idx="1"/>
          </p:nvPr>
        </p:nvPicPr>
        <p:blipFill rotWithShape="1">
          <a:blip r:embed="rId2">
            <a:extLst>
              <a:ext uri="{28A0092B-C50C-407E-A947-70E740481C1C}">
                <a14:useLocalDpi xmlns:a14="http://schemas.microsoft.com/office/drawing/2010/main" val="0"/>
              </a:ext>
            </a:extLst>
          </a:blip>
          <a:srcRect l="18200" t="17397" r="32110" b="38267"/>
          <a:stretch/>
        </p:blipFill>
        <p:spPr>
          <a:xfrm>
            <a:off x="683568" y="1844824"/>
            <a:ext cx="4648614" cy="2592288"/>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44824"/>
            <a:ext cx="3057403" cy="23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iruutu 7"/>
          <p:cNvSpPr txBox="1"/>
          <p:nvPr/>
        </p:nvSpPr>
        <p:spPr>
          <a:xfrm>
            <a:off x="755576" y="4581128"/>
            <a:ext cx="4536504" cy="646331"/>
          </a:xfrm>
          <a:prstGeom prst="rect">
            <a:avLst/>
          </a:prstGeom>
          <a:noFill/>
        </p:spPr>
        <p:txBody>
          <a:bodyPr wrap="square" rtlCol="0">
            <a:spAutoFit/>
          </a:bodyPr>
          <a:lstStyle/>
          <a:p>
            <a:r>
              <a:rPr lang="fi-FI" i="1" dirty="0" smtClean="0">
                <a:latin typeface="Book Antiqua" panose="02040602050305030304" pitchFamily="18" charset="0"/>
              </a:rPr>
              <a:t>Helsingin ja Uudenmaan sairaanhoitopiiri HUS, 2010</a:t>
            </a:r>
            <a:endParaRPr lang="fi-FI" i="1" dirty="0">
              <a:latin typeface="Book Antiqua" panose="02040602050305030304" pitchFamily="18" charset="0"/>
            </a:endParaRPr>
          </a:p>
        </p:txBody>
      </p:sp>
      <p:sp>
        <p:nvSpPr>
          <p:cNvPr id="9" name="Tekstiruutu 8"/>
          <p:cNvSpPr txBox="1"/>
          <p:nvPr/>
        </p:nvSpPr>
        <p:spPr>
          <a:xfrm>
            <a:off x="5580112" y="4581128"/>
            <a:ext cx="2985395" cy="369332"/>
          </a:xfrm>
          <a:prstGeom prst="rect">
            <a:avLst/>
          </a:prstGeom>
          <a:noFill/>
        </p:spPr>
        <p:txBody>
          <a:bodyPr wrap="square" rtlCol="0">
            <a:spAutoFit/>
          </a:bodyPr>
          <a:lstStyle/>
          <a:p>
            <a:r>
              <a:rPr lang="fi-FI" i="1" dirty="0" smtClean="0">
                <a:latin typeface="Book Antiqua" panose="02040602050305030304" pitchFamily="18" charset="0"/>
              </a:rPr>
              <a:t>Yleisradio, Pasila, Helsinki</a:t>
            </a:r>
            <a:endParaRPr lang="fi-FI" i="1" dirty="0">
              <a:latin typeface="Book Antiqua" panose="02040602050305030304" pitchFamily="18" charset="0"/>
            </a:endParaRPr>
          </a:p>
        </p:txBody>
      </p:sp>
      <p:sp>
        <p:nvSpPr>
          <p:cNvPr id="10" name="Tekstiruutu 9"/>
          <p:cNvSpPr txBox="1"/>
          <p:nvPr/>
        </p:nvSpPr>
        <p:spPr>
          <a:xfrm>
            <a:off x="755576" y="5301208"/>
            <a:ext cx="7809931" cy="646331"/>
          </a:xfrm>
          <a:prstGeom prst="rect">
            <a:avLst/>
          </a:prstGeom>
          <a:noFill/>
        </p:spPr>
        <p:txBody>
          <a:bodyPr wrap="square" rtlCol="0">
            <a:spAutoFit/>
          </a:bodyPr>
          <a:lstStyle/>
          <a:p>
            <a:r>
              <a:rPr lang="fi-FI" dirty="0" smtClean="0">
                <a:latin typeface="Book Antiqua" panose="02040602050305030304" pitchFamily="18" charset="0"/>
              </a:rPr>
              <a:t>Kunnallisten </a:t>
            </a:r>
            <a:r>
              <a:rPr lang="fi-FI" dirty="0">
                <a:latin typeface="Book Antiqua" panose="02040602050305030304" pitchFamily="18" charset="0"/>
              </a:rPr>
              <a:t>rajojen </a:t>
            </a:r>
            <a:r>
              <a:rPr lang="fi-FI" dirty="0" smtClean="0">
                <a:latin typeface="Book Antiqua" panose="02040602050305030304" pitchFamily="18" charset="0"/>
              </a:rPr>
              <a:t>hämärtyminen, teknologian kehityksen, internetin </a:t>
            </a:r>
            <a:r>
              <a:rPr lang="fi-FI" dirty="0">
                <a:latin typeface="Book Antiqua" panose="02040602050305030304" pitchFamily="18" charset="0"/>
              </a:rPr>
              <a:t>ja tiiviin alueyhteistyön </a:t>
            </a:r>
            <a:r>
              <a:rPr lang="fi-FI" dirty="0" smtClean="0">
                <a:latin typeface="Book Antiqua" panose="02040602050305030304" pitchFamily="18" charset="0"/>
              </a:rPr>
              <a:t>myötä.</a:t>
            </a:r>
            <a:endParaRPr lang="fi-FI" dirty="0">
              <a:latin typeface="Book Antiqua" panose="02040602050305030304" pitchFamily="18" charset="0"/>
            </a:endParaRPr>
          </a:p>
        </p:txBody>
      </p:sp>
    </p:spTree>
    <p:extLst>
      <p:ext uri="{BB962C8B-B14F-4D97-AF65-F5344CB8AC3E}">
        <p14:creationId xmlns:p14="http://schemas.microsoft.com/office/powerpoint/2010/main" val="111736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Tutkimuskysymyksiä</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Miksi Suomen Akatemia lakkautettiin ja sen nimi annettiin valtion tiedevirastolle?</a:t>
            </a:r>
          </a:p>
          <a:p>
            <a:r>
              <a:rPr lang="fi-FI" dirty="0"/>
              <a:t>Miten Helsinki onnistui säilyttämään moniomistajaisen koulujärjestelmän 1970-luvun yhtenäistämispaineissa?</a:t>
            </a:r>
          </a:p>
          <a:p>
            <a:r>
              <a:rPr lang="fi-FI" dirty="0" smtClean="0"/>
              <a:t>Milloin </a:t>
            </a:r>
            <a:r>
              <a:rPr lang="fi-FI" dirty="0"/>
              <a:t>viihde sai yliotteen valistuksesta tiedonvälityksessä ja </a:t>
            </a:r>
            <a:r>
              <a:rPr lang="fi-FI" dirty="0" smtClean="0"/>
              <a:t>kirjastoissa?</a:t>
            </a:r>
          </a:p>
          <a:p>
            <a:r>
              <a:rPr lang="fi-FI" dirty="0" smtClean="0"/>
              <a:t>Miksi </a:t>
            </a:r>
            <a:r>
              <a:rPr lang="fi-FI" dirty="0"/>
              <a:t>sanomalehti Uusi Suomi kuoli, mutta yhtä tappiollinen Hufvudstadsbladet ilmestyy edelleen</a:t>
            </a:r>
            <a:r>
              <a:rPr lang="fi-FI" dirty="0" smtClean="0"/>
              <a:t>?</a:t>
            </a:r>
          </a:p>
          <a:p>
            <a:r>
              <a:rPr lang="fi-FI" dirty="0" smtClean="0"/>
              <a:t>Miksi </a:t>
            </a:r>
            <a:r>
              <a:rPr lang="fi-FI" dirty="0"/>
              <a:t>kulttuurikumoukset eivät ole </a:t>
            </a:r>
            <a:r>
              <a:rPr lang="fi-FI" dirty="0" smtClean="0"/>
              <a:t>onnistuneet?</a:t>
            </a:r>
          </a:p>
          <a:p>
            <a:r>
              <a:rPr lang="fi-FI" dirty="0" smtClean="0"/>
              <a:t>Miten </a:t>
            </a:r>
            <a:r>
              <a:rPr lang="fi-FI" dirty="0"/>
              <a:t>opetuksen sisällöt ja ylioppilaskirjoitukset ovat </a:t>
            </a:r>
            <a:r>
              <a:rPr lang="fi-FI" dirty="0" smtClean="0"/>
              <a:t>muuttuneet?</a:t>
            </a:r>
          </a:p>
          <a:p>
            <a:r>
              <a:rPr lang="fi-FI" dirty="0" smtClean="0"/>
              <a:t>Mihin </a:t>
            </a:r>
            <a:r>
              <a:rPr lang="fi-FI" dirty="0"/>
              <a:t>Erkon viestintäimperiumin nousu </a:t>
            </a:r>
            <a:r>
              <a:rPr lang="fi-FI" dirty="0" smtClean="0"/>
              <a:t>taittui?</a:t>
            </a:r>
          </a:p>
          <a:p>
            <a:r>
              <a:rPr lang="fi-FI" dirty="0" smtClean="0"/>
              <a:t>Mihin </a:t>
            </a:r>
            <a:r>
              <a:rPr lang="fi-FI" dirty="0"/>
              <a:t>hiipui työväenlehdistö?</a:t>
            </a:r>
          </a:p>
        </p:txBody>
      </p:sp>
      <p:sp>
        <p:nvSpPr>
          <p:cNvPr id="4" name="Alatunnisteen paikkamerkki 3"/>
          <p:cNvSpPr>
            <a:spLocks noGrp="1"/>
          </p:cNvSpPr>
          <p:nvPr>
            <p:ph type="ftr" sz="quarter" idx="11"/>
          </p:nvPr>
        </p:nvSpPr>
        <p:spPr/>
        <p:txBody>
          <a:bodyPr/>
          <a:lstStyle/>
          <a:p>
            <a:r>
              <a:rPr lang="fi-FI" smtClean="0"/>
              <a:t>Martti Häikiö</a:t>
            </a:r>
            <a:endParaRPr lang="fi-FI"/>
          </a:p>
        </p:txBody>
      </p:sp>
    </p:spTree>
    <p:extLst>
      <p:ext uri="{BB962C8B-B14F-4D97-AF65-F5344CB8AC3E}">
        <p14:creationId xmlns:p14="http://schemas.microsoft.com/office/powerpoint/2010/main" val="2583060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Kolme teemaa ja näkökulmaa</a:t>
            </a:r>
            <a:endParaRPr lang="fi-FI" dirty="0"/>
          </a:p>
        </p:txBody>
      </p:sp>
      <p:sp>
        <p:nvSpPr>
          <p:cNvPr id="3" name="Sisällön paikkamerkki 2"/>
          <p:cNvSpPr>
            <a:spLocks noGrp="1"/>
          </p:cNvSpPr>
          <p:nvPr>
            <p:ph idx="1"/>
          </p:nvPr>
        </p:nvSpPr>
        <p:spPr>
          <a:xfrm>
            <a:off x="457200" y="1600200"/>
            <a:ext cx="6707088" cy="4525963"/>
          </a:xfrm>
        </p:spPr>
        <p:txBody>
          <a:bodyPr>
            <a:normAutofit fontScale="77500" lnSpcReduction="20000"/>
          </a:bodyPr>
          <a:lstStyle/>
          <a:p>
            <a:pPr marL="0" indent="0">
              <a:buNone/>
            </a:pPr>
            <a:r>
              <a:rPr lang="fi-FI" b="1" dirty="0"/>
              <a:t>1. Tutkimus</a:t>
            </a:r>
            <a:r>
              <a:rPr lang="fi-FI" dirty="0" smtClean="0"/>
              <a:t>:  </a:t>
            </a:r>
            <a:r>
              <a:rPr lang="fi-FI" dirty="0"/>
              <a:t>yliopistollisen tieteellisen </a:t>
            </a:r>
            <a:r>
              <a:rPr lang="fi-FI" dirty="0" smtClean="0"/>
              <a:t> tutkimuksen </a:t>
            </a:r>
            <a:r>
              <a:rPr lang="fi-FI" dirty="0"/>
              <a:t>johtavan aseman </a:t>
            </a:r>
            <a:r>
              <a:rPr lang="fi-FI" dirty="0" smtClean="0"/>
              <a:t>heikkeneminen.  </a:t>
            </a:r>
            <a:r>
              <a:rPr lang="fi-FI" dirty="0"/>
              <a:t>Muutos ilmeni yhtäältä valtion ja </a:t>
            </a:r>
            <a:r>
              <a:rPr lang="fi-FI" dirty="0" smtClean="0"/>
              <a:t>yksityisten </a:t>
            </a:r>
            <a:r>
              <a:rPr lang="fi-FI" dirty="0"/>
              <a:t>tutkimuslaitosten kasvuna ja toisaalta </a:t>
            </a:r>
            <a:r>
              <a:rPr lang="fi-FI" dirty="0" smtClean="0"/>
              <a:t>ammattikorkeakoulujen syntynä. </a:t>
            </a:r>
            <a:r>
              <a:rPr lang="fi-FI" dirty="0"/>
              <a:t>Tarkastelen </a:t>
            </a:r>
            <a:r>
              <a:rPr lang="fi-FI" dirty="0" smtClean="0"/>
              <a:t> kehitystä </a:t>
            </a:r>
            <a:r>
              <a:rPr lang="fi-FI" dirty="0"/>
              <a:t>erityisesti Helsingin yliopiston ja </a:t>
            </a:r>
            <a:r>
              <a:rPr lang="fi-FI" dirty="0" smtClean="0"/>
              <a:t>Teknillisen </a:t>
            </a:r>
            <a:r>
              <a:rPr lang="fi-FI" dirty="0"/>
              <a:t>korkeakoulun </a:t>
            </a:r>
            <a:r>
              <a:rPr lang="fi-FI" dirty="0" smtClean="0"/>
              <a:t>näkökulmasta</a:t>
            </a:r>
          </a:p>
          <a:p>
            <a:pPr marL="0" indent="0">
              <a:buNone/>
            </a:pPr>
            <a:endParaRPr lang="fi-FI" dirty="0"/>
          </a:p>
          <a:p>
            <a:pPr marL="0" indent="0">
              <a:buNone/>
            </a:pPr>
            <a:r>
              <a:rPr lang="fi-FI" b="1" dirty="0"/>
              <a:t>2. Opetus</a:t>
            </a:r>
            <a:r>
              <a:rPr lang="fi-FI" dirty="0" smtClean="0"/>
              <a:t>: peruskoulun </a:t>
            </a:r>
            <a:r>
              <a:rPr lang="fi-FI" dirty="0"/>
              <a:t>tulo Helsinkiin ja </a:t>
            </a:r>
            <a:r>
              <a:rPr lang="fi-FI" dirty="0" smtClean="0"/>
              <a:t>kiista </a:t>
            </a:r>
            <a:r>
              <a:rPr lang="fi-FI" dirty="0"/>
              <a:t>koulujen ohjaamisesta oli </a:t>
            </a:r>
            <a:r>
              <a:rPr lang="fi-FI" dirty="0" smtClean="0"/>
              <a:t>pääkaupungissa </a:t>
            </a:r>
            <a:r>
              <a:rPr lang="fi-FI" dirty="0"/>
              <a:t>selvästi erilainen kuin muualla maassa </a:t>
            </a:r>
            <a:r>
              <a:rPr lang="fi-FI" dirty="0" smtClean="0"/>
              <a:t>johtuen </a:t>
            </a:r>
            <a:r>
              <a:rPr lang="fi-FI" dirty="0"/>
              <a:t>yksityiskoulujen määrästä ja </a:t>
            </a:r>
            <a:r>
              <a:rPr lang="fi-FI" dirty="0" smtClean="0"/>
              <a:t>vahvasta asemasta. Tarkastelen </a:t>
            </a:r>
            <a:r>
              <a:rPr lang="fi-FI" dirty="0"/>
              <a:t>erityisesti </a:t>
            </a:r>
            <a:r>
              <a:rPr lang="fi-FI" dirty="0" smtClean="0"/>
              <a:t>kädenvääntöä </a:t>
            </a:r>
            <a:r>
              <a:rPr lang="fi-FI" dirty="0"/>
              <a:t>lukioiden erilaisuudesta, arvioinnista </a:t>
            </a:r>
            <a:r>
              <a:rPr lang="fi-FI" dirty="0" smtClean="0"/>
              <a:t>ja </a:t>
            </a:r>
            <a:r>
              <a:rPr lang="fi-FI" dirty="0"/>
              <a:t>opetusohjelmien </a:t>
            </a:r>
            <a:r>
              <a:rPr lang="fi-FI" dirty="0" smtClean="0"/>
              <a:t>valinnaisuudesta.</a:t>
            </a:r>
          </a:p>
          <a:p>
            <a:pPr marL="0" indent="0">
              <a:buNone/>
            </a:pPr>
            <a:endParaRPr lang="fi-FI" dirty="0"/>
          </a:p>
          <a:p>
            <a:pPr marL="0" indent="0">
              <a:buNone/>
            </a:pPr>
            <a:r>
              <a:rPr lang="fi-FI" b="1" dirty="0"/>
              <a:t>3. Tiedonvälitys</a:t>
            </a:r>
            <a:r>
              <a:rPr lang="fi-FI" dirty="0" smtClean="0"/>
              <a:t>: sivistyksellisen </a:t>
            </a:r>
            <a:r>
              <a:rPr lang="fi-FI" dirty="0"/>
              <a:t>ja </a:t>
            </a:r>
            <a:r>
              <a:rPr lang="fi-FI" dirty="0" smtClean="0"/>
              <a:t>valistuksellisen </a:t>
            </a:r>
            <a:r>
              <a:rPr lang="fi-FI" dirty="0"/>
              <a:t>tiedonvälityksen väistyminen </a:t>
            </a:r>
            <a:r>
              <a:rPr lang="fi-FI" dirty="0" smtClean="0"/>
              <a:t>viihteellisen </a:t>
            </a:r>
            <a:r>
              <a:rPr lang="fi-FI" dirty="0"/>
              <a:t>tai elämyksellisen näkökulman </a:t>
            </a:r>
            <a:r>
              <a:rPr lang="fi-FI" dirty="0" smtClean="0"/>
              <a:t>hyväksi. </a:t>
            </a:r>
            <a:r>
              <a:rPr lang="fi-FI" dirty="0"/>
              <a:t>Internet on tuonut tiedonvälityksen </a:t>
            </a:r>
            <a:r>
              <a:rPr lang="fi-FI" dirty="0" smtClean="0"/>
              <a:t>uuteen </a:t>
            </a:r>
            <a:r>
              <a:rPr lang="fi-FI" dirty="0"/>
              <a:t>rajattomaan, hajautettuun ja </a:t>
            </a:r>
            <a:r>
              <a:rPr lang="fi-FI" dirty="0" smtClean="0"/>
              <a:t>yksityiseen aikakauteen.</a:t>
            </a:r>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2852936"/>
            <a:ext cx="1880335" cy="2304256"/>
          </a:xfrm>
          <a:prstGeom prst="rect">
            <a:avLst/>
          </a:prstGeom>
        </p:spPr>
      </p:pic>
      <p:sp>
        <p:nvSpPr>
          <p:cNvPr id="6" name="Tekstiruutu 5"/>
          <p:cNvSpPr txBox="1"/>
          <p:nvPr/>
        </p:nvSpPr>
        <p:spPr>
          <a:xfrm>
            <a:off x="7236296" y="5229200"/>
            <a:ext cx="1728192" cy="646331"/>
          </a:xfrm>
          <a:prstGeom prst="rect">
            <a:avLst/>
          </a:prstGeom>
          <a:noFill/>
        </p:spPr>
        <p:txBody>
          <a:bodyPr wrap="square" rtlCol="0">
            <a:spAutoFit/>
          </a:bodyPr>
          <a:lstStyle/>
          <a:p>
            <a:r>
              <a:rPr lang="fi-FI" i="1" dirty="0" err="1" smtClean="0">
                <a:latin typeface="Book Antiqua" panose="02040602050305030304" pitchFamily="18" charset="0"/>
              </a:rPr>
              <a:t>Tölö</a:t>
            </a:r>
            <a:r>
              <a:rPr lang="fi-FI" i="1" dirty="0" smtClean="0">
                <a:latin typeface="Book Antiqua" panose="02040602050305030304" pitchFamily="18" charset="0"/>
              </a:rPr>
              <a:t> svenska </a:t>
            </a:r>
            <a:r>
              <a:rPr lang="fi-FI" i="1" dirty="0" err="1" smtClean="0">
                <a:latin typeface="Book Antiqua" panose="02040602050305030304" pitchFamily="18" charset="0"/>
              </a:rPr>
              <a:t>samskola</a:t>
            </a:r>
            <a:endParaRPr lang="fi-FI" i="1" dirty="0">
              <a:latin typeface="Book Antiqua" panose="02040602050305030304" pitchFamily="18" charset="0"/>
            </a:endParaRPr>
          </a:p>
        </p:txBody>
      </p:sp>
    </p:spTree>
    <p:extLst>
      <p:ext uri="{BB962C8B-B14F-4D97-AF65-F5344CB8AC3E}">
        <p14:creationId xmlns:p14="http://schemas.microsoft.com/office/powerpoint/2010/main" val="253108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Käännekohtia</a:t>
            </a:r>
            <a:endParaRPr lang="fi-FI" dirty="0"/>
          </a:p>
        </p:txBody>
      </p:sp>
      <p:sp>
        <p:nvSpPr>
          <p:cNvPr id="3" name="Sisällön paikkamerkki 2"/>
          <p:cNvSpPr>
            <a:spLocks noGrp="1"/>
          </p:cNvSpPr>
          <p:nvPr>
            <p:ph idx="1"/>
          </p:nvPr>
        </p:nvSpPr>
        <p:spPr>
          <a:xfrm>
            <a:off x="457200" y="1600200"/>
            <a:ext cx="4474840" cy="4525963"/>
          </a:xfrm>
        </p:spPr>
        <p:txBody>
          <a:bodyPr>
            <a:normAutofit fontScale="92500"/>
          </a:bodyPr>
          <a:lstStyle/>
          <a:p>
            <a:pPr marL="0" indent="0">
              <a:buNone/>
            </a:pPr>
            <a:r>
              <a:rPr lang="fi-FI" dirty="0" smtClean="0"/>
              <a:t>1. osa Kulttuuritaistelun, valistuksen ja restauraation aika 1944–1963</a:t>
            </a:r>
          </a:p>
          <a:p>
            <a:pPr marL="0" indent="0">
              <a:buNone/>
            </a:pPr>
            <a:endParaRPr lang="fi-FI" dirty="0" smtClean="0"/>
          </a:p>
          <a:p>
            <a:pPr marL="0" indent="0">
              <a:buNone/>
            </a:pPr>
            <a:r>
              <a:rPr lang="fi-FI" dirty="0" smtClean="0"/>
              <a:t>2. osa Keskityksen, politiikan ja viihteellistymisen aika 1964–1983</a:t>
            </a:r>
          </a:p>
          <a:p>
            <a:pPr marL="0" indent="0">
              <a:buNone/>
            </a:pPr>
            <a:endParaRPr lang="fi-FI" dirty="0" smtClean="0"/>
          </a:p>
          <a:p>
            <a:pPr marL="0" indent="0">
              <a:buNone/>
            </a:pPr>
            <a:r>
              <a:rPr lang="fi-FI" dirty="0" smtClean="0"/>
              <a:t>3. osa Markkinoiden ja digikumouksen aika 1984–2001</a:t>
            </a:r>
          </a:p>
          <a:p>
            <a:pPr marL="0" indent="0">
              <a:buNone/>
            </a:pPr>
            <a:endParaRPr lang="fi-FI" dirty="0" smtClean="0"/>
          </a:p>
          <a:p>
            <a:pPr marL="0" indent="0">
              <a:buNone/>
            </a:pPr>
            <a:r>
              <a:rPr lang="fi-FI" dirty="0" smtClean="0"/>
              <a:t>4. osa Sivistyksen muuttumattomat arvot 2002–2010</a:t>
            </a:r>
          </a:p>
          <a:p>
            <a:endParaRPr lang="fi-FI" dirty="0"/>
          </a:p>
        </p:txBody>
      </p:sp>
      <p:sp>
        <p:nvSpPr>
          <p:cNvPr id="4" name="Alatunnisteen paikkamerkki 3"/>
          <p:cNvSpPr>
            <a:spLocks noGrp="1"/>
          </p:cNvSpPr>
          <p:nvPr>
            <p:ph type="ftr" sz="quarter" idx="11"/>
          </p:nvPr>
        </p:nvSpPr>
        <p:spPr/>
        <p:txBody>
          <a:bodyPr/>
          <a:lstStyle/>
          <a:p>
            <a:r>
              <a:rPr lang="fi-FI" smtClean="0"/>
              <a:t>Martti Häikiö</a:t>
            </a:r>
            <a:endParaRPr lang="fi-FI"/>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268760"/>
            <a:ext cx="2758233" cy="3677645"/>
          </a:xfrm>
          <a:prstGeom prst="rect">
            <a:avLst/>
          </a:prstGeom>
        </p:spPr>
      </p:pic>
      <p:sp>
        <p:nvSpPr>
          <p:cNvPr id="6" name="Tekstiruutu 5"/>
          <p:cNvSpPr txBox="1"/>
          <p:nvPr/>
        </p:nvSpPr>
        <p:spPr>
          <a:xfrm>
            <a:off x="6059128" y="5013176"/>
            <a:ext cx="2088232" cy="646331"/>
          </a:xfrm>
          <a:prstGeom prst="rect">
            <a:avLst/>
          </a:prstGeom>
          <a:noFill/>
        </p:spPr>
        <p:txBody>
          <a:bodyPr wrap="square" rtlCol="0">
            <a:spAutoFit/>
          </a:bodyPr>
          <a:lstStyle/>
          <a:p>
            <a:r>
              <a:rPr lang="fi-FI" i="1" dirty="0" smtClean="0">
                <a:latin typeface="Book Antiqua" panose="02040602050305030304" pitchFamily="18" charset="0"/>
              </a:rPr>
              <a:t>Kirjastovaikuttaja Helle </a:t>
            </a:r>
            <a:r>
              <a:rPr lang="fi-FI" i="1" dirty="0" err="1" smtClean="0">
                <a:latin typeface="Book Antiqua" panose="02040602050305030304" pitchFamily="18" charset="0"/>
              </a:rPr>
              <a:t>Kannila</a:t>
            </a:r>
            <a:endParaRPr lang="fi-FI" i="1" dirty="0">
              <a:latin typeface="Book Antiqua" panose="02040602050305030304" pitchFamily="18" charset="0"/>
            </a:endParaRPr>
          </a:p>
        </p:txBody>
      </p:sp>
    </p:spTree>
    <p:extLst>
      <p:ext uri="{BB962C8B-B14F-4D97-AF65-F5344CB8AC3E}">
        <p14:creationId xmlns:p14="http://schemas.microsoft.com/office/powerpoint/2010/main" val="10199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Kulttuuritaistelun, valistuksen ja restauraation aika 1944-1963</a:t>
            </a:r>
          </a:p>
        </p:txBody>
      </p:sp>
      <p:pic>
        <p:nvPicPr>
          <p:cNvPr id="5" name="Sisällön paikkamerkk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6100" y="1628800"/>
            <a:ext cx="3998803" cy="3168352"/>
          </a:xfrm>
        </p:spPr>
      </p:pic>
      <p:sp>
        <p:nvSpPr>
          <p:cNvPr id="4" name="Alatunnisteen paikkamerkki 3"/>
          <p:cNvSpPr>
            <a:spLocks noGrp="1"/>
          </p:cNvSpPr>
          <p:nvPr>
            <p:ph type="ftr" sz="quarter" idx="11"/>
          </p:nvPr>
        </p:nvSpPr>
        <p:spPr/>
        <p:txBody>
          <a:bodyPr/>
          <a:lstStyle/>
          <a:p>
            <a:r>
              <a:rPr lang="fi-FI" smtClean="0"/>
              <a:t>Martti Häikiö</a:t>
            </a:r>
            <a:endParaRPr lang="fi-FI"/>
          </a:p>
        </p:txBody>
      </p:sp>
      <p:sp>
        <p:nvSpPr>
          <p:cNvPr id="6" name="Tekstiruutu 5"/>
          <p:cNvSpPr txBox="1"/>
          <p:nvPr/>
        </p:nvSpPr>
        <p:spPr>
          <a:xfrm>
            <a:off x="611560" y="1700808"/>
            <a:ext cx="3744416" cy="4185761"/>
          </a:xfrm>
          <a:prstGeom prst="rect">
            <a:avLst/>
          </a:prstGeom>
          <a:noFill/>
        </p:spPr>
        <p:txBody>
          <a:bodyPr wrap="square" rtlCol="0">
            <a:spAutoFit/>
          </a:bodyPr>
          <a:lstStyle/>
          <a:p>
            <a:r>
              <a:rPr lang="fi-FI" b="1" dirty="0" smtClean="0">
                <a:latin typeface="Book Antiqua" panose="02040602050305030304" pitchFamily="18" charset="0"/>
              </a:rPr>
              <a:t>L. Arvi P. Poijärvi</a:t>
            </a:r>
          </a:p>
          <a:p>
            <a:pPr marL="285750" indent="-285750">
              <a:buFont typeface="Arial" panose="020B0604020202020204" pitchFamily="34" charset="0"/>
              <a:buChar char="•"/>
            </a:pPr>
            <a:r>
              <a:rPr lang="fi-FI" sz="1600" dirty="0" smtClean="0">
                <a:latin typeface="Book Antiqua" panose="02040602050305030304" pitchFamily="18" charset="0"/>
              </a:rPr>
              <a:t>Luonnonhistorian ja maantiedon lehtori vuodesta 1927, </a:t>
            </a:r>
            <a:r>
              <a:rPr lang="fi-FI" sz="1600" dirty="0" err="1" smtClean="0">
                <a:latin typeface="Book Antiqua" panose="02040602050305030304" pitchFamily="18" charset="0"/>
              </a:rPr>
              <a:t>fil.tri</a:t>
            </a:r>
            <a:r>
              <a:rPr lang="fi-FI" sz="1600" dirty="0" smtClean="0">
                <a:latin typeface="Book Antiqua" panose="02040602050305030304" pitchFamily="18" charset="0"/>
              </a:rPr>
              <a:t>, oppikirjojen tekijä</a:t>
            </a:r>
          </a:p>
          <a:p>
            <a:pPr marL="285750" indent="-285750">
              <a:buFont typeface="Arial" panose="020B0604020202020204" pitchFamily="34" charset="0"/>
              <a:buChar char="•"/>
            </a:pPr>
            <a:r>
              <a:rPr lang="fi-FI" sz="1600" dirty="0" smtClean="0">
                <a:latin typeface="Book Antiqua" panose="02040602050305030304" pitchFamily="18" charset="0"/>
              </a:rPr>
              <a:t>Kouluhallituksen oppikouluosaston kouluneuvos 1936, ylijohtaja 1942</a:t>
            </a:r>
          </a:p>
          <a:p>
            <a:pPr marL="285750" indent="-285750">
              <a:buFont typeface="Arial" panose="020B0604020202020204" pitchFamily="34" charset="0"/>
              <a:buChar char="•"/>
            </a:pPr>
            <a:r>
              <a:rPr lang="fi-FI" sz="1600" dirty="0" smtClean="0">
                <a:latin typeface="Book Antiqua" panose="02040602050305030304" pitchFamily="18" charset="0"/>
              </a:rPr>
              <a:t>Suomen Aseveljien Liiton yliasiamies 1940</a:t>
            </a:r>
          </a:p>
          <a:p>
            <a:pPr marL="285750" indent="-285750">
              <a:buFont typeface="Arial" panose="020B0604020202020204" pitchFamily="34" charset="0"/>
              <a:buChar char="•"/>
            </a:pPr>
            <a:r>
              <a:rPr lang="fi-FI" sz="1600" dirty="0" smtClean="0">
                <a:latin typeface="Book Antiqua" panose="02040602050305030304" pitchFamily="18" charset="0"/>
              </a:rPr>
              <a:t>Hallitus päätti erottaa kesäkuussa 1945, palasi opettajaksi Norssiin</a:t>
            </a:r>
          </a:p>
          <a:p>
            <a:pPr marL="285750" indent="-285750">
              <a:buFont typeface="Arial" panose="020B0604020202020204" pitchFamily="34" charset="0"/>
              <a:buChar char="•"/>
            </a:pPr>
            <a:r>
              <a:rPr lang="fi-FI" sz="1600" dirty="0" smtClean="0">
                <a:latin typeface="Book Antiqua" panose="02040602050305030304" pitchFamily="18" charset="0"/>
              </a:rPr>
              <a:t>Otavan tietokirjaosaston johtaja, tietosanakirjat, Mitä-Missä-Milloin</a:t>
            </a:r>
          </a:p>
          <a:p>
            <a:pPr marL="285750" indent="-285750">
              <a:buFont typeface="Arial" panose="020B0604020202020204" pitchFamily="34" charset="0"/>
              <a:buChar char="•"/>
            </a:pPr>
            <a:r>
              <a:rPr lang="fi-FI" sz="1600" dirty="0" smtClean="0">
                <a:latin typeface="Book Antiqua" panose="02040602050305030304" pitchFamily="18" charset="0"/>
              </a:rPr>
              <a:t>Koulunuudistustoimikunnan puheenjohtaja 1965, peruskoulun tasokurssit</a:t>
            </a:r>
          </a:p>
          <a:p>
            <a:pPr marL="285750" indent="-285750">
              <a:buFont typeface="Arial" panose="020B0604020202020204" pitchFamily="34" charset="0"/>
              <a:buChar char="•"/>
            </a:pPr>
            <a:endParaRPr lang="fi-FI" dirty="0" smtClean="0">
              <a:latin typeface="Book Antiqua" panose="02040602050305030304" pitchFamily="18" charset="0"/>
            </a:endParaRPr>
          </a:p>
        </p:txBody>
      </p:sp>
      <p:sp>
        <p:nvSpPr>
          <p:cNvPr id="7" name="Tekstiruutu 6"/>
          <p:cNvSpPr txBox="1"/>
          <p:nvPr/>
        </p:nvSpPr>
        <p:spPr>
          <a:xfrm>
            <a:off x="4788024" y="5013176"/>
            <a:ext cx="3816424" cy="646331"/>
          </a:xfrm>
          <a:prstGeom prst="rect">
            <a:avLst/>
          </a:prstGeom>
          <a:noFill/>
        </p:spPr>
        <p:txBody>
          <a:bodyPr wrap="square" rtlCol="0">
            <a:spAutoFit/>
          </a:bodyPr>
          <a:lstStyle/>
          <a:p>
            <a:r>
              <a:rPr lang="fi-FI" i="1" dirty="0" smtClean="0">
                <a:latin typeface="Book Antiqua" panose="02040602050305030304" pitchFamily="18" charset="0"/>
              </a:rPr>
              <a:t>L. Arvi P. Poijärvi ja Ilmari Havu sekä Otavan Iso tietosanakirja</a:t>
            </a:r>
            <a:endParaRPr lang="fi-FI" i="1" dirty="0">
              <a:latin typeface="Book Antiqua" panose="02040602050305030304" pitchFamily="18" charset="0"/>
            </a:endParaRPr>
          </a:p>
        </p:txBody>
      </p:sp>
    </p:spTree>
    <p:extLst>
      <p:ext uri="{BB962C8B-B14F-4D97-AF65-F5344CB8AC3E}">
        <p14:creationId xmlns:p14="http://schemas.microsoft.com/office/powerpoint/2010/main" val="1188172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Keskityksen, politiikan ja </a:t>
            </a:r>
            <a:r>
              <a:rPr lang="fi-FI" dirty="0" smtClean="0"/>
              <a:t/>
            </a:r>
            <a:br>
              <a:rPr lang="fi-FI" dirty="0" smtClean="0"/>
            </a:br>
            <a:r>
              <a:rPr lang="fi-FI" dirty="0" smtClean="0"/>
              <a:t>viihteellistymisen </a:t>
            </a:r>
            <a:r>
              <a:rPr lang="fi-FI" dirty="0"/>
              <a:t>aika 1964–1983</a:t>
            </a:r>
          </a:p>
        </p:txBody>
      </p:sp>
      <p:sp>
        <p:nvSpPr>
          <p:cNvPr id="4" name="Alatunnisteen paikkamerkki 3"/>
          <p:cNvSpPr>
            <a:spLocks noGrp="1"/>
          </p:cNvSpPr>
          <p:nvPr>
            <p:ph type="ftr" sz="quarter" idx="11"/>
          </p:nvPr>
        </p:nvSpPr>
        <p:spPr/>
        <p:txBody>
          <a:bodyPr/>
          <a:lstStyle/>
          <a:p>
            <a:r>
              <a:rPr lang="fi-FI" smtClean="0"/>
              <a:t>Martti Häikiö</a:t>
            </a:r>
            <a:endParaRPr lang="fi-FI"/>
          </a:p>
        </p:txBody>
      </p:sp>
      <p:sp>
        <p:nvSpPr>
          <p:cNvPr id="6" name="Tekstiruutu 5"/>
          <p:cNvSpPr txBox="1"/>
          <p:nvPr/>
        </p:nvSpPr>
        <p:spPr>
          <a:xfrm>
            <a:off x="3707904" y="1844824"/>
            <a:ext cx="4464496" cy="4801314"/>
          </a:xfrm>
          <a:prstGeom prst="rect">
            <a:avLst/>
          </a:prstGeom>
          <a:noFill/>
        </p:spPr>
        <p:txBody>
          <a:bodyPr wrap="square" rtlCol="0">
            <a:spAutoFit/>
          </a:bodyPr>
          <a:lstStyle/>
          <a:p>
            <a:r>
              <a:rPr lang="fi-FI" b="1" dirty="0" smtClean="0">
                <a:latin typeface="Book Antiqua" panose="02040602050305030304" pitchFamily="18" charset="0"/>
              </a:rPr>
              <a:t>Helsingin koulujen oppilaat peruskouluun siirryttäessä 1.8.197</a:t>
            </a:r>
            <a:r>
              <a:rPr lang="fi-FI" dirty="0" smtClean="0">
                <a:latin typeface="Book Antiqua" panose="02040602050305030304" pitchFamily="18" charset="0"/>
              </a:rPr>
              <a:t>7</a:t>
            </a:r>
          </a:p>
          <a:p>
            <a:pPr marL="285750" indent="-285750">
              <a:buFont typeface="Arial" panose="020B0604020202020204" pitchFamily="34" charset="0"/>
              <a:buChar char="•"/>
            </a:pPr>
            <a:r>
              <a:rPr lang="fi-FI" dirty="0" smtClean="0">
                <a:latin typeface="Book Antiqua" panose="02040602050305030304" pitchFamily="18" charset="0"/>
              </a:rPr>
              <a:t>Peruskouluissa 40 806</a:t>
            </a:r>
          </a:p>
          <a:p>
            <a:pPr marL="285750" indent="-285750">
              <a:buFont typeface="Arial" panose="020B0604020202020204" pitchFamily="34" charset="0"/>
              <a:buChar char="•"/>
            </a:pPr>
            <a:r>
              <a:rPr lang="fi-FI" dirty="0" smtClean="0">
                <a:latin typeface="Book Antiqua" panose="02040602050305030304" pitchFamily="18" charset="0"/>
              </a:rPr>
              <a:t>Peruskoulua korvaavissa yksityisissä oppikouluissa 8 914</a:t>
            </a:r>
          </a:p>
          <a:p>
            <a:pPr marL="285750" indent="-285750">
              <a:buFont typeface="Arial" panose="020B0604020202020204" pitchFamily="34" charset="0"/>
              <a:buChar char="•"/>
            </a:pPr>
            <a:r>
              <a:rPr lang="fi-FI" dirty="0" smtClean="0">
                <a:latin typeface="Book Antiqua" panose="02040602050305030304" pitchFamily="18" charset="0"/>
              </a:rPr>
              <a:t>Valtion harjoittelukouluissa peruskouluasteella 946</a:t>
            </a:r>
          </a:p>
          <a:p>
            <a:pPr marL="285750" indent="-285750">
              <a:buFont typeface="Arial" panose="020B0604020202020204" pitchFamily="34" charset="0"/>
              <a:buChar char="•"/>
            </a:pPr>
            <a:r>
              <a:rPr lang="fi-FI" dirty="0" smtClean="0">
                <a:latin typeface="Book Antiqua" panose="02040602050305030304" pitchFamily="18" charset="0"/>
              </a:rPr>
              <a:t>Helsingissä sijaitsevissa ns. erikoiskouluissa peruskoulua vastaavalla kouluasteella 2 914</a:t>
            </a:r>
          </a:p>
          <a:p>
            <a:pPr marL="285750" indent="-285750">
              <a:buFont typeface="Arial" panose="020B0604020202020204" pitchFamily="34" charset="0"/>
              <a:buChar char="•"/>
            </a:pPr>
            <a:r>
              <a:rPr lang="fi-FI" dirty="0" smtClean="0">
                <a:latin typeface="Book Antiqua" panose="02040602050305030304" pitchFamily="18" charset="0"/>
              </a:rPr>
              <a:t>Yksityisissä lukioissa 4 447</a:t>
            </a:r>
          </a:p>
          <a:p>
            <a:pPr marL="285750" indent="-285750">
              <a:buFont typeface="Arial" panose="020B0604020202020204" pitchFamily="34" charset="0"/>
              <a:buChar char="•"/>
            </a:pPr>
            <a:r>
              <a:rPr lang="fi-FI" dirty="0" smtClean="0">
                <a:latin typeface="Book Antiqua" panose="02040602050305030304" pitchFamily="18" charset="0"/>
              </a:rPr>
              <a:t>Valtion lukioissa 654</a:t>
            </a:r>
          </a:p>
          <a:p>
            <a:endParaRPr lang="fi-FI" dirty="0">
              <a:latin typeface="Book Antiqua" panose="02040602050305030304" pitchFamily="18" charset="0"/>
            </a:endParaRPr>
          </a:p>
          <a:p>
            <a:r>
              <a:rPr lang="fi-FI" dirty="0" err="1" smtClean="0">
                <a:latin typeface="Book Antiqua" panose="02040602050305030304" pitchFamily="18" charset="0"/>
              </a:rPr>
              <a:t>Moniomistajainen</a:t>
            </a:r>
            <a:r>
              <a:rPr lang="fi-FI" dirty="0" smtClean="0">
                <a:latin typeface="Book Antiqua" panose="02040602050305030304" pitchFamily="18" charset="0"/>
              </a:rPr>
              <a:t> koululaitos, profiloituminen, arviointi, valinnanvapaus</a:t>
            </a:r>
          </a:p>
          <a:p>
            <a:pPr marL="285750" indent="-285750">
              <a:buFont typeface="Arial" panose="020B0604020202020204" pitchFamily="34" charset="0"/>
              <a:buChar char="•"/>
            </a:pPr>
            <a:endParaRPr lang="fi-FI" dirty="0">
              <a:latin typeface="Book Antiqua" panose="02040602050305030304" pitchFamily="18" charset="0"/>
            </a:endParaRPr>
          </a:p>
        </p:txBody>
      </p:sp>
      <p:pic>
        <p:nvPicPr>
          <p:cNvPr id="8" name="Sisällön paikkamerkk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72816"/>
            <a:ext cx="2664296" cy="3807365"/>
          </a:xfrm>
        </p:spPr>
      </p:pic>
    </p:spTree>
    <p:extLst>
      <p:ext uri="{BB962C8B-B14F-4D97-AF65-F5344CB8AC3E}">
        <p14:creationId xmlns:p14="http://schemas.microsoft.com/office/powerpoint/2010/main" val="448013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7898</TotalTime>
  <Words>1423</Words>
  <Application>Microsoft Office PowerPoint</Application>
  <PresentationFormat>Näytössä katseltava diaesitys (4:3)</PresentationFormat>
  <Paragraphs>187</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Book Antiqua</vt:lpstr>
      <vt:lpstr>Calibri</vt:lpstr>
      <vt:lpstr>Office-teema</vt:lpstr>
      <vt:lpstr>Kasvatuksen käännekohtia  Helsingissä 1945-2015</vt:lpstr>
      <vt:lpstr>Tiedon metropoli</vt:lpstr>
      <vt:lpstr>Yhteiskunnan eri aloilla on eri arvot: tieto, raha, valta, taide, oikeus</vt:lpstr>
      <vt:lpstr>Mitkä ovat Helsingin rajat?</vt:lpstr>
      <vt:lpstr>Tutkimuskysymyksiä</vt:lpstr>
      <vt:lpstr>Kolme teemaa ja näkökulmaa</vt:lpstr>
      <vt:lpstr>Käännekohtia</vt:lpstr>
      <vt:lpstr>Kulttuuritaistelun, valistuksen ja restauraation aika 1944-1963</vt:lpstr>
      <vt:lpstr>Keskityksen, politiikan ja  viihteellistymisen aika 1964–1983</vt:lpstr>
      <vt:lpstr>Tutkimuksen arvostuksen ja tieteen popularisoinnin nousu 1980-luvun alussa</vt:lpstr>
      <vt:lpstr>Markkinoiden ja digikumouksen  aika 1984–2001</vt:lpstr>
      <vt:lpstr>Helsingin kaupungin tiedotus</vt:lpstr>
      <vt:lpstr>Digiaikainen tiedotus ja asiointi</vt:lpstr>
      <vt:lpstr>Vaikuttajia</vt:lpstr>
      <vt:lpstr>Jouko Kauranne (1928-2015) Kouluneuvos, koulutoimenjohtaja, filosofian tohtori, dosentti </vt:lpstr>
      <vt:lpstr>Helsinkiläisyys kouluissa</vt:lpstr>
      <vt:lpstr>Koulupolitiikan vaikuttajia</vt:lpstr>
      <vt:lpstr>Miksi Helsingin yliopisto  on vaikeuksissa?</vt:lpstr>
      <vt:lpstr>Historian muutosvoimat</vt:lpstr>
      <vt:lpstr>Sivistyksen muuttumattomat arvot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Martti</dc:creator>
  <cp:lastModifiedBy>Juhani Tähtinen</cp:lastModifiedBy>
  <cp:revision>80</cp:revision>
  <cp:lastPrinted>2016-01-16T06:43:09Z</cp:lastPrinted>
  <dcterms:created xsi:type="dcterms:W3CDTF">2015-05-25T05:24:08Z</dcterms:created>
  <dcterms:modified xsi:type="dcterms:W3CDTF">2017-02-18T09:19:46Z</dcterms:modified>
</cp:coreProperties>
</file>